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handoutMasterIdLst>
    <p:handoutMasterId r:id="rId12"/>
  </p:handoutMasterIdLst>
  <p:sldIdLst>
    <p:sldId id="277" r:id="rId2"/>
    <p:sldId id="257" r:id="rId3"/>
    <p:sldId id="270" r:id="rId4"/>
    <p:sldId id="271" r:id="rId5"/>
    <p:sldId id="258" r:id="rId6"/>
    <p:sldId id="259" r:id="rId7"/>
    <p:sldId id="272" r:id="rId8"/>
    <p:sldId id="274" r:id="rId9"/>
    <p:sldId id="260" r:id="rId10"/>
    <p:sldId id="275"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0000"/>
    <a:srgbClr val="FF0066"/>
    <a:srgbClr val="FF9900"/>
    <a:srgbClr val="3333CC"/>
    <a:srgbClr val="0033CC"/>
    <a:srgbClr val="0000CC"/>
    <a:srgbClr val="800080"/>
    <a:srgbClr val="0A619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664" autoAdjust="0"/>
  </p:normalViewPr>
  <p:slideViewPr>
    <p:cSldViewPr>
      <p:cViewPr varScale="1">
        <p:scale>
          <a:sx n="41" d="100"/>
          <a:sy n="41" d="100"/>
        </p:scale>
        <p:origin x="-130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a:cs typeface="+mn-cs"/>
              </a:defRPr>
            </a:lvl1pPr>
          </a:lstStyle>
          <a:p>
            <a:pPr>
              <a:defRPr/>
            </a:pPr>
            <a:fld id="{DE5ACD96-D9EB-4C28-B9ED-7F439801910B}" type="datetimeFigureOut">
              <a:rPr lang="en-US"/>
              <a:pPr>
                <a:defRPr/>
              </a:pPr>
              <a:t>6/30/2016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0" hangingPunct="0">
              <a:defRPr sz="1200">
                <a:cs typeface="+mn-cs"/>
              </a:defRPr>
            </a:lvl1pPr>
          </a:lstStyle>
          <a:p>
            <a:pPr>
              <a:defRPr/>
            </a:pPr>
            <a:fld id="{A36FCE67-C1DF-4296-A024-9F967B88EAE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6.gif"/>
          <p:cNvPicPr>
            <a:picLocks noChangeAspect="1" noChangeArrowheads="1"/>
          </p:cNvPicPr>
          <p:nvPr userDrawn="1"/>
        </p:nvPicPr>
        <p:blipFill>
          <a:blip r:embed="rId2"/>
          <a:srcRect/>
          <a:stretch>
            <a:fillRect/>
          </a:stretch>
        </p:blipFill>
        <p:spPr bwMode="auto">
          <a:xfrm>
            <a:off x="7370763" y="596900"/>
            <a:ext cx="1870075" cy="4376738"/>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8880B0-6314-49E3-96CC-E4B25D560CC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82028A0-0DDC-480C-A679-6B4445B11E5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5A52C3-7B51-4137-8220-0C704E7ABFF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E86EA7-3D39-4C85-AE4E-5E4E06453F0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F31DE1-1566-4288-A911-578F3B7F9F8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r>
              <a:rPr lang="en-US"/>
              <a:t>Shibu lijack</a:t>
            </a:r>
          </a:p>
        </p:txBody>
      </p:sp>
      <p:sp>
        <p:nvSpPr>
          <p:cNvPr id="7" name="Slide Number Placeholder 6"/>
          <p:cNvSpPr>
            <a:spLocks noGrp="1"/>
          </p:cNvSpPr>
          <p:nvPr>
            <p:ph type="sldNum" sz="quarter" idx="12"/>
          </p:nvPr>
        </p:nvSpPr>
        <p:spPr/>
        <p:txBody>
          <a:bodyPr/>
          <a:lstStyle>
            <a:lvl1pPr>
              <a:defRPr/>
            </a:lvl1pPr>
          </a:lstStyle>
          <a:p>
            <a:pPr>
              <a:defRPr/>
            </a:pPr>
            <a:fld id="{285FA466-6254-461D-9046-5C417260E5A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26DC121-96A9-40BC-AD9C-805EB89E9F6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46B98DB-2C85-4E66-BE46-A6220F7887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B1328B7-76E6-4E65-BB4F-1B6D2587960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C9803DB-D755-4BC9-A940-BAD0B3D7298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6" descr="Bitmap_128.bmp"/>
          <p:cNvPicPr>
            <a:picLocks noChangeAspect="1" noChangeArrowheads="1"/>
          </p:cNvPicPr>
          <p:nvPr userDrawn="1"/>
        </p:nvPicPr>
        <p:blipFill>
          <a:blip r:embed="rId2"/>
          <a:srcRect/>
          <a:stretch>
            <a:fillRect/>
          </a:stretch>
        </p:blipFill>
        <p:spPr bwMode="auto">
          <a:xfrm>
            <a:off x="1444625" y="146050"/>
            <a:ext cx="6029325" cy="4511675"/>
          </a:xfrm>
          <a:prstGeom prst="rect">
            <a:avLst/>
          </a:prstGeom>
          <a:noFill/>
          <a:ln w="9525">
            <a:noFill/>
            <a:miter lim="800000"/>
            <a:headEnd/>
            <a:tailEnd/>
          </a:ln>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vi-VN"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4"/>
          <p:cNvSpPr>
            <a:spLocks noGrp="1"/>
          </p:cNvSpPr>
          <p:nvPr>
            <p:ph type="dt" sz="half" idx="10"/>
          </p:nvPr>
        </p:nvSpPr>
        <p:spPr/>
        <p:txBody>
          <a:bodyPr/>
          <a:lstStyle>
            <a:lvl1pPr>
              <a:defRPr/>
            </a:lvl1pPr>
          </a:lstStyle>
          <a:p>
            <a:pPr>
              <a:defRPr/>
            </a:pPr>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7FFB9DE3-CA48-411C-8134-078C9EBF56A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vi-VN"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EFA066B0-FAFB-4654-9591-BEC926D7375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5" r:id="rId1"/>
    <p:sldLayoutId id="2147483827" r:id="rId2"/>
    <p:sldLayoutId id="2147483828" r:id="rId3"/>
    <p:sldLayoutId id="2147483836" r:id="rId4"/>
    <p:sldLayoutId id="2147483829" r:id="rId5"/>
    <p:sldLayoutId id="2147483830" r:id="rId6"/>
    <p:sldLayoutId id="2147483831" r:id="rId7"/>
    <p:sldLayoutId id="2147483832" r:id="rId8"/>
    <p:sldLayoutId id="2147483837" r:id="rId9"/>
    <p:sldLayoutId id="2147483833" r:id="rId10"/>
    <p:sldLayoutId id="214748383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ectangle 7"/>
          <p:cNvSpPr>
            <a:spLocks noGrp="1" noChangeArrowheads="1"/>
          </p:cNvSpPr>
          <p:nvPr>
            <p:ph type="sldNum" sz="quarter" idx="12"/>
          </p:nvPr>
        </p:nvSpPr>
        <p:spPr/>
        <p:txBody>
          <a:bodyPr/>
          <a:lstStyle/>
          <a:p>
            <a:pPr>
              <a:defRPr/>
            </a:pPr>
            <a:fld id="{BF4DB765-B226-46B5-A2BD-84BA7B278ED0}" type="slidenum">
              <a:rPr lang="en-US" sz="1050">
                <a:latin typeface="Arial"/>
              </a:rPr>
              <a:pPr>
                <a:defRPr/>
              </a:pPr>
              <a:t>1</a:t>
            </a:fld>
            <a:endParaRPr lang="en-US" sz="1050">
              <a:latin typeface="Arial"/>
            </a:endParaRPr>
          </a:p>
        </p:txBody>
      </p:sp>
      <p:sp>
        <p:nvSpPr>
          <p:cNvPr id="8" name="Subtitle 2"/>
          <p:cNvSpPr txBox="1">
            <a:spLocks/>
          </p:cNvSpPr>
          <p:nvPr/>
        </p:nvSpPr>
        <p:spPr bwMode="auto">
          <a:xfrm>
            <a:off x="1143000" y="2286000"/>
            <a:ext cx="6629400" cy="1143000"/>
          </a:xfrm>
          <a:prstGeom prst="rect">
            <a:avLst/>
          </a:prstGeom>
          <a:noFill/>
          <a:ln w="9525">
            <a:noFill/>
            <a:miter lim="800000"/>
            <a:headEnd/>
            <a:tailEnd/>
          </a:ln>
        </p:spPr>
        <p:txBody>
          <a:bodyPr/>
          <a:lstStyle/>
          <a:p>
            <a:pPr algn="ctr">
              <a:spcBef>
                <a:spcPct val="20000"/>
              </a:spcBef>
              <a:defRPr/>
            </a:pPr>
            <a:r>
              <a:rPr lang="en-US" sz="3600" b="1" kern="0" dirty="0">
                <a:solidFill>
                  <a:srgbClr val="FF0000"/>
                </a:solidFill>
                <a:latin typeface="Arial"/>
                <a:cs typeface="+mn-cs"/>
              </a:rPr>
              <a:t>Môn: CHÍNH TẢ</a:t>
            </a:r>
          </a:p>
          <a:p>
            <a:pPr algn="ctr">
              <a:spcBef>
                <a:spcPct val="20000"/>
              </a:spcBef>
              <a:defRPr/>
            </a:pPr>
            <a:r>
              <a:rPr lang="en-US" sz="3600" b="1" kern="0" dirty="0">
                <a:solidFill>
                  <a:srgbClr val="FF0000"/>
                </a:solidFill>
                <a:latin typeface="Arial"/>
                <a:cs typeface="+mn-cs"/>
              </a:rPr>
              <a:t>ANH BỘ ĐỘI CỤ HỒ GỐC BỈ</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4"/>
          <p:cNvSpPr txBox="1">
            <a:spLocks noChangeArrowheads="1"/>
          </p:cNvSpPr>
          <p:nvPr/>
        </p:nvSpPr>
        <p:spPr bwMode="auto">
          <a:xfrm>
            <a:off x="3505200" y="533400"/>
            <a:ext cx="1524000" cy="461963"/>
          </a:xfrm>
          <a:prstGeom prst="rect">
            <a:avLst/>
          </a:prstGeom>
          <a:noFill/>
          <a:ln w="9525">
            <a:noFill/>
            <a:miter lim="800000"/>
            <a:headEnd/>
            <a:tailEnd/>
          </a:ln>
        </p:spPr>
        <p:txBody>
          <a:bodyPr>
            <a:spAutoFit/>
          </a:bodyPr>
          <a:lstStyle/>
          <a:p>
            <a:r>
              <a:rPr lang="en-US" sz="2400">
                <a:solidFill>
                  <a:srgbClr val="0000CC"/>
                </a:solidFill>
                <a:cs typeface="Times New Roman" pitchFamily="18" charset="0"/>
              </a:rPr>
              <a:t>Chính tả</a:t>
            </a:r>
            <a:endParaRPr lang="vi-VN" sz="2400">
              <a:solidFill>
                <a:srgbClr val="0000CC"/>
              </a:solidFill>
              <a:cs typeface="Times New Roman" pitchFamily="18" charset="0"/>
            </a:endParaRPr>
          </a:p>
        </p:txBody>
      </p:sp>
      <p:sp>
        <p:nvSpPr>
          <p:cNvPr id="14339" name="TextBox 5"/>
          <p:cNvSpPr txBox="1">
            <a:spLocks noChangeArrowheads="1"/>
          </p:cNvSpPr>
          <p:nvPr/>
        </p:nvSpPr>
        <p:spPr bwMode="auto">
          <a:xfrm>
            <a:off x="1295400" y="990600"/>
            <a:ext cx="6248400" cy="523875"/>
          </a:xfrm>
          <a:prstGeom prst="rect">
            <a:avLst/>
          </a:prstGeom>
          <a:noFill/>
          <a:ln w="9525">
            <a:noFill/>
            <a:miter lim="800000"/>
            <a:headEnd/>
            <a:tailEnd/>
          </a:ln>
        </p:spPr>
        <p:txBody>
          <a:bodyPr>
            <a:spAutoFit/>
          </a:bodyPr>
          <a:lstStyle/>
          <a:p>
            <a:pPr algn="ctr"/>
            <a:r>
              <a:rPr lang="en-US" sz="2800">
                <a:solidFill>
                  <a:srgbClr val="FF0000"/>
                </a:solidFill>
                <a:cs typeface="Times New Roman" pitchFamily="18" charset="0"/>
              </a:rPr>
              <a:t>Nghe-viết: Anh bộ đội Cụ Hồ gốc Bỉ</a:t>
            </a:r>
            <a:endParaRPr lang="vi-VN" sz="2800">
              <a:solidFill>
                <a:srgbClr val="FF0000"/>
              </a:solidFill>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3505200" y="533400"/>
            <a:ext cx="1524000" cy="461963"/>
          </a:xfrm>
          <a:prstGeom prst="rect">
            <a:avLst/>
          </a:prstGeom>
          <a:noFill/>
          <a:ln w="9525">
            <a:noFill/>
            <a:miter lim="800000"/>
            <a:headEnd/>
            <a:tailEnd/>
          </a:ln>
        </p:spPr>
        <p:txBody>
          <a:bodyPr>
            <a:spAutoFit/>
          </a:bodyPr>
          <a:lstStyle/>
          <a:p>
            <a:r>
              <a:rPr lang="en-US" sz="2400">
                <a:solidFill>
                  <a:srgbClr val="0000CC"/>
                </a:solidFill>
                <a:cs typeface="Times New Roman" pitchFamily="18" charset="0"/>
              </a:rPr>
              <a:t>Chính tả</a:t>
            </a:r>
            <a:endParaRPr lang="vi-VN" sz="2400">
              <a:solidFill>
                <a:srgbClr val="0000CC"/>
              </a:solidFill>
              <a:cs typeface="Times New Roman" pitchFamily="18" charset="0"/>
            </a:endParaRPr>
          </a:p>
        </p:txBody>
      </p:sp>
      <p:sp>
        <p:nvSpPr>
          <p:cNvPr id="5" name="TextBox 4"/>
          <p:cNvSpPr txBox="1">
            <a:spLocks noChangeArrowheads="1"/>
          </p:cNvSpPr>
          <p:nvPr/>
        </p:nvSpPr>
        <p:spPr bwMode="auto">
          <a:xfrm>
            <a:off x="1295400" y="990600"/>
            <a:ext cx="6248400" cy="523875"/>
          </a:xfrm>
          <a:prstGeom prst="rect">
            <a:avLst/>
          </a:prstGeom>
          <a:noFill/>
          <a:ln w="9525">
            <a:noFill/>
            <a:miter lim="800000"/>
            <a:headEnd/>
            <a:tailEnd/>
          </a:ln>
        </p:spPr>
        <p:txBody>
          <a:bodyPr>
            <a:spAutoFit/>
          </a:bodyPr>
          <a:lstStyle/>
          <a:p>
            <a:pPr algn="ctr"/>
            <a:r>
              <a:rPr lang="en-US" sz="2800">
                <a:solidFill>
                  <a:srgbClr val="FF0000"/>
                </a:solidFill>
                <a:cs typeface="Times New Roman" pitchFamily="18" charset="0"/>
              </a:rPr>
              <a:t>Nghe-viết: Anh bộ đội Cụ Hồ gốc Bỉ</a:t>
            </a:r>
            <a:endParaRPr lang="vi-VN" sz="2800">
              <a:solidFill>
                <a:srgbClr val="FF000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152400" y="152400"/>
            <a:ext cx="8839200" cy="4953000"/>
          </a:xfrm>
        </p:spPr>
        <p:txBody>
          <a:bodyPr/>
          <a:lstStyle/>
          <a:p>
            <a:pPr algn="ctr" eaLnBrk="1" hangingPunct="1">
              <a:buFontTx/>
              <a:buNone/>
            </a:pPr>
            <a:r>
              <a:rPr lang="en-US" sz="2400" smtClean="0">
                <a:solidFill>
                  <a:srgbClr val="D11405"/>
                </a:solidFill>
                <a:latin typeface="Arial" charset="0"/>
              </a:rPr>
              <a:t>Anh bộ đội Cụ Hồ gốc Bỉ</a:t>
            </a:r>
          </a:p>
          <a:p>
            <a:pPr eaLnBrk="1" hangingPunct="1">
              <a:buFontTx/>
              <a:buNone/>
            </a:pPr>
            <a:r>
              <a:rPr lang="en-US" sz="2400" smtClean="0">
                <a:solidFill>
                  <a:srgbClr val="0000CC"/>
                </a:solidFill>
                <a:latin typeface="Arial" charset="0"/>
              </a:rPr>
              <a:t>		Phrăng Đơ Bô-en là một người lính Bỉ trong đội quân Pháp xâm lược Việt Nam. Nhận rõ tính chất phi nghĩa của cuộc chiến tranh xâm lược năm 1949, ông chạy sang hàng ngũ quân đội ta, lấy tên Việt là Phan Lăng. Một lần, rơi vào ổ phục kích, ông bị địch bắt. Địch dụ dỗ, tra tấn thế nào cũng không khuất phục  được ông, bèn đưa ông về giam ở Pháp.</a:t>
            </a:r>
          </a:p>
          <a:p>
            <a:pPr eaLnBrk="1" hangingPunct="1">
              <a:buFontTx/>
              <a:buNone/>
            </a:pPr>
            <a:r>
              <a:rPr lang="en-US" sz="2400" smtClean="0">
                <a:solidFill>
                  <a:srgbClr val="0000CC"/>
                </a:solidFill>
                <a:latin typeface="Arial" charset="0"/>
              </a:rPr>
              <a:t>		Năm 1986, Phan Lăng cùng con trai đi thăm Việt Nam, về lại nơi ông đã từng chiến đấu vì chính nghĩa.</a:t>
            </a:r>
          </a:p>
          <a:p>
            <a:pPr algn="r" eaLnBrk="1" hangingPunct="1">
              <a:buFontTx/>
              <a:buNone/>
            </a:pPr>
            <a:r>
              <a:rPr lang="en-US" sz="1800" i="1" smtClean="0">
                <a:solidFill>
                  <a:srgbClr val="D11405"/>
                </a:solidFill>
                <a:latin typeface="Arial" charset="0"/>
              </a:rPr>
              <a:t>Theo</a:t>
            </a:r>
            <a:r>
              <a:rPr lang="en-US" sz="1800" smtClean="0">
                <a:solidFill>
                  <a:srgbClr val="D11405"/>
                </a:solidFill>
                <a:latin typeface="Arial" charset="0"/>
              </a:rPr>
              <a:t> NHƯ KIM</a:t>
            </a:r>
          </a:p>
        </p:txBody>
      </p:sp>
      <p:sp>
        <p:nvSpPr>
          <p:cNvPr id="3" name="Rectangle 3"/>
          <p:cNvSpPr txBox="1">
            <a:spLocks noChangeArrowheads="1"/>
          </p:cNvSpPr>
          <p:nvPr/>
        </p:nvSpPr>
        <p:spPr bwMode="auto">
          <a:xfrm>
            <a:off x="304800" y="5181600"/>
            <a:ext cx="8610600" cy="1066800"/>
          </a:xfrm>
          <a:prstGeom prst="rect">
            <a:avLst/>
          </a:prstGeom>
          <a:noFill/>
          <a:ln w="9525">
            <a:noFill/>
            <a:miter lim="800000"/>
            <a:headEnd/>
            <a:tailEnd/>
          </a:ln>
        </p:spPr>
        <p:txBody>
          <a:bodyPr/>
          <a:lstStyle/>
          <a:p>
            <a:pPr marL="342900" indent="-342900" algn="just">
              <a:spcBef>
                <a:spcPct val="20000"/>
              </a:spcBef>
            </a:pPr>
            <a:r>
              <a:rPr lang="en-US" sz="2400" b="1" i="1">
                <a:solidFill>
                  <a:srgbClr val="800080"/>
                </a:solidFill>
                <a:cs typeface="Times New Roman" pitchFamily="18" charset="0"/>
              </a:rPr>
              <a:t>          </a:t>
            </a:r>
            <a:r>
              <a:rPr lang="en-US" sz="2400" b="1" i="1" u="sng">
                <a:solidFill>
                  <a:srgbClr val="800080"/>
                </a:solidFill>
                <a:cs typeface="Times New Roman" pitchFamily="18" charset="0"/>
              </a:rPr>
              <a:t>Câu hỏi:</a:t>
            </a:r>
            <a:r>
              <a:rPr lang="en-US" sz="2400" b="1" i="1">
                <a:solidFill>
                  <a:srgbClr val="800080"/>
                </a:solidFill>
                <a:cs typeface="Times New Roman" pitchFamily="18" charset="0"/>
              </a:rPr>
              <a:t> Tại sao Phrăng Đơ Bô-en lại chạy sang hàng ngũ quân đội ta?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anim calcmode="lin" valueType="num">
                                      <p:cBhvr additive="base">
                                        <p:cTn id="7" dur="500" fill="hold"/>
                                        <p:tgtEl>
                                          <p:spTgt spid="4505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059">
                                            <p:txEl>
                                              <p:pRg st="1" end="1"/>
                                            </p:txEl>
                                          </p:spTgt>
                                        </p:tgtEl>
                                        <p:attrNameLst>
                                          <p:attrName>style.visibility</p:attrName>
                                        </p:attrNameLst>
                                      </p:cBhvr>
                                      <p:to>
                                        <p:strVal val="visible"/>
                                      </p:to>
                                    </p:set>
                                    <p:anim calcmode="lin" valueType="num">
                                      <p:cBhvr additive="base">
                                        <p:cTn id="13" dur="5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059">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5059">
                                            <p:txEl>
                                              <p:pRg st="2" end="2"/>
                                            </p:txEl>
                                          </p:spTgt>
                                        </p:tgtEl>
                                        <p:attrNameLst>
                                          <p:attrName>style.visibility</p:attrName>
                                        </p:attrNameLst>
                                      </p:cBhvr>
                                      <p:to>
                                        <p:strVal val="visible"/>
                                      </p:to>
                                    </p:set>
                                    <p:anim calcmode="lin" valueType="num">
                                      <p:cBhvr additive="base">
                                        <p:cTn id="17" dur="5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5059">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5059">
                                            <p:txEl>
                                              <p:pRg st="3" end="3"/>
                                            </p:txEl>
                                          </p:spTgt>
                                        </p:tgtEl>
                                        <p:attrNameLst>
                                          <p:attrName>style.visibility</p:attrName>
                                        </p:attrNameLst>
                                      </p:cBhvr>
                                      <p:to>
                                        <p:strVal val="visible"/>
                                      </p:to>
                                    </p:set>
                                    <p:anim calcmode="lin" valueType="num">
                                      <p:cBhvr additive="base">
                                        <p:cTn id="21" dur="5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5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16" presetClass="exit" presetSubtype="21" fill="hold" grpId="1" nodeType="clickEffect">
                                  <p:stCondLst>
                                    <p:cond delay="0"/>
                                  </p:stCondLst>
                                  <p:childTnLst>
                                    <p:animEffect transition="out" filter="barn(inVertical)">
                                      <p:cBhvr>
                                        <p:cTn id="32" dur="500"/>
                                        <p:tgtEl>
                                          <p:spTgt spid="3"/>
                                        </p:tgtEl>
                                      </p:cBhvr>
                                    </p:animEffect>
                                    <p:set>
                                      <p:cBhvr>
                                        <p:cTn id="33"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P spid="3" grpId="0"/>
      <p:bldP spid="3"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2895600" y="276225"/>
            <a:ext cx="6242050" cy="4894263"/>
          </a:xfrm>
          <a:prstGeom prst="rect">
            <a:avLst/>
          </a:prstGeom>
          <a:noFill/>
          <a:ln w="9525">
            <a:noFill/>
            <a:miter lim="800000"/>
            <a:headEnd/>
            <a:tailEnd/>
          </a:ln>
        </p:spPr>
        <p:txBody>
          <a:bodyPr>
            <a:spAutoFit/>
          </a:bodyPr>
          <a:lstStyle/>
          <a:p>
            <a:pPr algn="ctr"/>
            <a:r>
              <a:rPr lang="en-US" sz="2400">
                <a:solidFill>
                  <a:srgbClr val="D11405"/>
                </a:solidFill>
              </a:rPr>
              <a:t>Anh bộ đội Cụ Hồ gốc Bỉ</a:t>
            </a:r>
          </a:p>
          <a:p>
            <a:r>
              <a:rPr lang="en-US" sz="2400">
                <a:solidFill>
                  <a:srgbClr val="0000CC"/>
                </a:solidFill>
              </a:rPr>
              <a:t>	Phrăng Đơ Bô-en là một người lính Bỉ trong đội quân Pháp xâm lược Việt Nam. Nhận rõ tính chất phi nghĩa của cuộc chiến tranh xâm lược năm 1949, ông chạy sang hàng ngũ quân đội ta, lấy tên Việt là Phan Lăng. Một lần, rơi vào ổ phục kích, ông bị địch bắt. Địch dụ dỗ, tra tấn thế nào cũng không khuất phục  được ông, bèn đưa ông về giam ở Pháp.</a:t>
            </a:r>
          </a:p>
          <a:p>
            <a:r>
              <a:rPr lang="en-US" sz="2400">
                <a:solidFill>
                  <a:srgbClr val="0000CC"/>
                </a:solidFill>
              </a:rPr>
              <a:t>	Năm 1986, Phan Lăng cùng con trai đi thăm Việt Nam, về lại nơi ông đã từng chiến đấu vì chính nghĩa.</a:t>
            </a:r>
          </a:p>
        </p:txBody>
      </p:sp>
      <p:sp>
        <p:nvSpPr>
          <p:cNvPr id="6" name="TextBox 5"/>
          <p:cNvSpPr txBox="1">
            <a:spLocks noChangeArrowheads="1"/>
          </p:cNvSpPr>
          <p:nvPr/>
        </p:nvSpPr>
        <p:spPr bwMode="auto">
          <a:xfrm>
            <a:off x="0" y="728663"/>
            <a:ext cx="3048000" cy="2678112"/>
          </a:xfrm>
          <a:prstGeom prst="rect">
            <a:avLst/>
          </a:prstGeom>
          <a:noFill/>
          <a:ln w="9525">
            <a:noFill/>
            <a:miter lim="800000"/>
            <a:headEnd/>
            <a:tailEnd/>
          </a:ln>
        </p:spPr>
        <p:txBody>
          <a:bodyPr>
            <a:spAutoFit/>
          </a:bodyPr>
          <a:lstStyle/>
          <a:p>
            <a:r>
              <a:rPr lang="en-US" sz="2400" i="1">
                <a:solidFill>
                  <a:srgbClr val="3333CC"/>
                </a:solidFill>
              </a:rPr>
              <a:t>Cụ Hồ</a:t>
            </a:r>
          </a:p>
          <a:p>
            <a:r>
              <a:rPr lang="en-US" sz="2400" i="1">
                <a:solidFill>
                  <a:srgbClr val="3333CC"/>
                </a:solidFill>
              </a:rPr>
              <a:t>Bỉ</a:t>
            </a:r>
          </a:p>
          <a:p>
            <a:r>
              <a:rPr lang="en-US" sz="2400" i="1">
                <a:solidFill>
                  <a:srgbClr val="0000CC"/>
                </a:solidFill>
              </a:rPr>
              <a:t>Phrăng Đơ Bô-en</a:t>
            </a:r>
          </a:p>
          <a:p>
            <a:r>
              <a:rPr lang="en-US" sz="2400" i="1">
                <a:solidFill>
                  <a:srgbClr val="0000CC"/>
                </a:solidFill>
              </a:rPr>
              <a:t>Pháp</a:t>
            </a:r>
          </a:p>
          <a:p>
            <a:r>
              <a:rPr lang="en-US" sz="2400" i="1">
                <a:solidFill>
                  <a:srgbClr val="0000CC"/>
                </a:solidFill>
              </a:rPr>
              <a:t>Việt Nam</a:t>
            </a:r>
          </a:p>
          <a:p>
            <a:r>
              <a:rPr lang="en-US" sz="2400" i="1">
                <a:solidFill>
                  <a:srgbClr val="0000CC"/>
                </a:solidFill>
              </a:rPr>
              <a:t>Việt</a:t>
            </a:r>
          </a:p>
          <a:p>
            <a:r>
              <a:rPr lang="en-US" sz="2400" i="1">
                <a:solidFill>
                  <a:srgbClr val="0000CC"/>
                </a:solidFill>
              </a:rPr>
              <a:t>Phan Lăng</a:t>
            </a:r>
            <a:endParaRPr lang="vi-VN" sz="1600" i="1"/>
          </a:p>
        </p:txBody>
      </p:sp>
      <p:cxnSp>
        <p:nvCxnSpPr>
          <p:cNvPr id="8" name="Straight Connector 7"/>
          <p:cNvCxnSpPr/>
          <p:nvPr/>
        </p:nvCxnSpPr>
        <p:spPr>
          <a:xfrm>
            <a:off x="2895600" y="25400"/>
            <a:ext cx="0" cy="683260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a:spLocks noChangeArrowheads="1"/>
          </p:cNvSpPr>
          <p:nvPr/>
        </p:nvSpPr>
        <p:spPr bwMode="auto">
          <a:xfrm>
            <a:off x="0" y="3922713"/>
            <a:ext cx="3048000" cy="830262"/>
          </a:xfrm>
          <a:prstGeom prst="rect">
            <a:avLst/>
          </a:prstGeom>
          <a:noFill/>
          <a:ln w="9525">
            <a:noFill/>
            <a:miter lim="800000"/>
            <a:headEnd/>
            <a:tailEnd/>
          </a:ln>
        </p:spPr>
        <p:txBody>
          <a:bodyPr>
            <a:spAutoFit/>
          </a:bodyPr>
          <a:lstStyle/>
          <a:p>
            <a:r>
              <a:rPr lang="en-US" sz="2400">
                <a:solidFill>
                  <a:srgbClr val="0000CC"/>
                </a:solidFill>
              </a:rPr>
              <a:t>năm 1949</a:t>
            </a:r>
          </a:p>
          <a:p>
            <a:r>
              <a:rPr lang="en-US" sz="2400">
                <a:solidFill>
                  <a:srgbClr val="0000CC"/>
                </a:solidFill>
              </a:rPr>
              <a:t>Năm 1986</a:t>
            </a:r>
            <a:endParaRPr lang="vi-VN" sz="24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right)">
                                      <p:cBhvr>
                                        <p:cTn id="14" dur="500"/>
                                        <p:tgtEl>
                                          <p:spTgt spid="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right)">
                                      <p:cBhvr>
                                        <p:cTn id="1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47800"/>
            <a:ext cx="7467600" cy="685800"/>
          </a:xfrm>
        </p:spPr>
        <p:txBody>
          <a:bodyPr/>
          <a:lstStyle/>
          <a:p>
            <a:pPr eaLnBrk="1" hangingPunct="1"/>
            <a:r>
              <a:rPr lang="en-US" sz="3200" b="1" smtClean="0">
                <a:solidFill>
                  <a:srgbClr val="AD0057"/>
                </a:solidFill>
                <a:latin typeface="Arial" charset="0"/>
                <a:cs typeface="Arial" charset="0"/>
              </a:rPr>
              <a:t>BÀI TẬP</a:t>
            </a:r>
          </a:p>
        </p:txBody>
      </p:sp>
      <p:sp>
        <p:nvSpPr>
          <p:cNvPr id="3" name="Content Placeholder 2"/>
          <p:cNvSpPr>
            <a:spLocks noGrp="1"/>
          </p:cNvSpPr>
          <p:nvPr>
            <p:ph idx="1"/>
          </p:nvPr>
        </p:nvSpPr>
        <p:spPr>
          <a:xfrm>
            <a:off x="76200" y="1981200"/>
            <a:ext cx="8839200" cy="4191000"/>
          </a:xfrm>
        </p:spPr>
        <p:txBody>
          <a:bodyPr/>
          <a:lstStyle/>
          <a:p>
            <a:pPr eaLnBrk="1" hangingPunct="1">
              <a:buFontTx/>
              <a:buNone/>
            </a:pPr>
            <a:r>
              <a:rPr lang="en-US" sz="2800" smtClean="0">
                <a:solidFill>
                  <a:srgbClr val="0000CC"/>
                </a:solidFill>
                <a:latin typeface="Arial" charset="0"/>
              </a:rPr>
              <a:t>    </a:t>
            </a:r>
            <a:r>
              <a:rPr lang="en-US" sz="2800" i="1" smtClean="0">
                <a:solidFill>
                  <a:srgbClr val="800080"/>
                </a:solidFill>
                <a:latin typeface="Arial" charset="0"/>
              </a:rPr>
              <a:t>Bài 2:</a:t>
            </a:r>
            <a:r>
              <a:rPr lang="en-US" sz="2800" smtClean="0">
                <a:solidFill>
                  <a:srgbClr val="800080"/>
                </a:solidFill>
                <a:latin typeface="Arial" charset="0"/>
              </a:rPr>
              <a:t> </a:t>
            </a:r>
            <a:r>
              <a:rPr lang="en-US" sz="2800" u="sng" smtClean="0">
                <a:solidFill>
                  <a:srgbClr val="800080"/>
                </a:solidFill>
                <a:latin typeface="Arial" charset="0"/>
              </a:rPr>
              <a:t>Chép vần </a:t>
            </a:r>
            <a:r>
              <a:rPr lang="en-US" sz="2800" smtClean="0">
                <a:solidFill>
                  <a:srgbClr val="800080"/>
                </a:solidFill>
                <a:latin typeface="Arial" charset="0"/>
              </a:rPr>
              <a:t>của các tiếng in đậm trong câu sau </a:t>
            </a:r>
            <a:r>
              <a:rPr lang="en-US" sz="2800" u="sng" smtClean="0">
                <a:solidFill>
                  <a:srgbClr val="800080"/>
                </a:solidFill>
                <a:latin typeface="Arial" charset="0"/>
              </a:rPr>
              <a:t>vào mô hình cấu tạo vần</a:t>
            </a:r>
            <a:r>
              <a:rPr lang="en-US" sz="2800" smtClean="0">
                <a:solidFill>
                  <a:srgbClr val="800080"/>
                </a:solidFill>
                <a:latin typeface="Arial" charset="0"/>
              </a:rPr>
              <a:t>. Cho biết các tiếng ấy có gì </a:t>
            </a:r>
            <a:r>
              <a:rPr lang="en-US" sz="2800" u="sng" smtClean="0">
                <a:solidFill>
                  <a:srgbClr val="800080"/>
                </a:solidFill>
                <a:latin typeface="Arial" charset="0"/>
              </a:rPr>
              <a:t>giống nhau </a:t>
            </a:r>
            <a:r>
              <a:rPr lang="en-US" sz="2800" smtClean="0">
                <a:solidFill>
                  <a:srgbClr val="800080"/>
                </a:solidFill>
                <a:latin typeface="Arial" charset="0"/>
              </a:rPr>
              <a:t>và </a:t>
            </a:r>
            <a:r>
              <a:rPr lang="en-US" sz="2800" u="sng" smtClean="0">
                <a:solidFill>
                  <a:srgbClr val="800080"/>
                </a:solidFill>
                <a:latin typeface="Arial" charset="0"/>
              </a:rPr>
              <a:t>khác nhau về cấu tạo</a:t>
            </a:r>
            <a:r>
              <a:rPr lang="en-US" sz="2800" smtClean="0">
                <a:solidFill>
                  <a:srgbClr val="800080"/>
                </a:solidFill>
                <a:latin typeface="Arial" charset="0"/>
              </a:rPr>
              <a:t>.</a:t>
            </a:r>
          </a:p>
          <a:p>
            <a:pPr eaLnBrk="1" hangingPunct="1">
              <a:buFontTx/>
              <a:buNone/>
            </a:pPr>
            <a:endParaRPr lang="en-US" sz="2800" smtClean="0">
              <a:solidFill>
                <a:srgbClr val="800080"/>
              </a:solidFill>
              <a:latin typeface="Arial" charset="0"/>
            </a:endParaRPr>
          </a:p>
          <a:p>
            <a:pPr eaLnBrk="1" hangingPunct="1">
              <a:buFontTx/>
              <a:buNone/>
            </a:pPr>
            <a:r>
              <a:rPr lang="en-US" sz="2800" smtClean="0">
                <a:solidFill>
                  <a:srgbClr val="0000CC"/>
                </a:solidFill>
                <a:latin typeface="Arial" charset="0"/>
              </a:rPr>
              <a:t>	</a:t>
            </a:r>
            <a:r>
              <a:rPr lang="en-US" smtClean="0">
                <a:solidFill>
                  <a:srgbClr val="0000CC"/>
                </a:solidFill>
                <a:latin typeface="Arial" charset="0"/>
              </a:rPr>
              <a:t>Nhận rõ tính chất phi </a:t>
            </a:r>
            <a:r>
              <a:rPr lang="en-US" b="1" i="1" smtClean="0">
                <a:solidFill>
                  <a:srgbClr val="D11405"/>
                </a:solidFill>
                <a:latin typeface="Arial" charset="0"/>
              </a:rPr>
              <a:t>nghĩa</a:t>
            </a:r>
            <a:r>
              <a:rPr lang="en-US" smtClean="0">
                <a:solidFill>
                  <a:srgbClr val="0000CC"/>
                </a:solidFill>
                <a:latin typeface="Arial" charset="0"/>
              </a:rPr>
              <a:t> của cuộc </a:t>
            </a:r>
            <a:r>
              <a:rPr lang="en-US" b="1" i="1" smtClean="0">
                <a:solidFill>
                  <a:srgbClr val="D11405"/>
                </a:solidFill>
                <a:latin typeface="Arial" charset="0"/>
              </a:rPr>
              <a:t>chiến</a:t>
            </a:r>
            <a:r>
              <a:rPr lang="en-US" smtClean="0">
                <a:solidFill>
                  <a:srgbClr val="0000CC"/>
                </a:solidFill>
                <a:latin typeface="Arial" charset="0"/>
              </a:rPr>
              <a:t> tranh xâm lược, năm 1949, ông chạy sang hàng ngũ quân đội ta, lấy tên Việt là Phan Lăng.</a:t>
            </a:r>
          </a:p>
          <a:p>
            <a:pPr eaLnBrk="1" hangingPunct="1"/>
            <a:endParaRPr lang="en-US" sz="2800" smtClean="0">
              <a:solidFill>
                <a:srgbClr val="0000CC"/>
              </a:solidFill>
              <a:latin typeface="Arial" charset="0"/>
            </a:endParaRPr>
          </a:p>
        </p:txBody>
      </p:sp>
      <p:sp>
        <p:nvSpPr>
          <p:cNvPr id="9220" name="TextBox 4"/>
          <p:cNvSpPr txBox="1">
            <a:spLocks noChangeArrowheads="1"/>
          </p:cNvSpPr>
          <p:nvPr/>
        </p:nvSpPr>
        <p:spPr bwMode="auto">
          <a:xfrm>
            <a:off x="3505200" y="533400"/>
            <a:ext cx="1524000" cy="461963"/>
          </a:xfrm>
          <a:prstGeom prst="rect">
            <a:avLst/>
          </a:prstGeom>
          <a:noFill/>
          <a:ln w="9525">
            <a:noFill/>
            <a:miter lim="800000"/>
            <a:headEnd/>
            <a:tailEnd/>
          </a:ln>
        </p:spPr>
        <p:txBody>
          <a:bodyPr>
            <a:spAutoFit/>
          </a:bodyPr>
          <a:lstStyle/>
          <a:p>
            <a:r>
              <a:rPr lang="en-US" sz="2400">
                <a:solidFill>
                  <a:srgbClr val="0000CC"/>
                </a:solidFill>
                <a:cs typeface="Times New Roman" pitchFamily="18" charset="0"/>
              </a:rPr>
              <a:t>Chính tả</a:t>
            </a:r>
            <a:endParaRPr lang="vi-VN" sz="2400">
              <a:solidFill>
                <a:srgbClr val="0000CC"/>
              </a:solidFill>
              <a:cs typeface="Times New Roman" pitchFamily="18" charset="0"/>
            </a:endParaRPr>
          </a:p>
        </p:txBody>
      </p:sp>
      <p:sp>
        <p:nvSpPr>
          <p:cNvPr id="9221" name="TextBox 5"/>
          <p:cNvSpPr txBox="1">
            <a:spLocks noChangeArrowheads="1"/>
          </p:cNvSpPr>
          <p:nvPr/>
        </p:nvSpPr>
        <p:spPr bwMode="auto">
          <a:xfrm>
            <a:off x="1295400" y="990600"/>
            <a:ext cx="6248400" cy="523875"/>
          </a:xfrm>
          <a:prstGeom prst="rect">
            <a:avLst/>
          </a:prstGeom>
          <a:noFill/>
          <a:ln w="9525">
            <a:noFill/>
            <a:miter lim="800000"/>
            <a:headEnd/>
            <a:tailEnd/>
          </a:ln>
        </p:spPr>
        <p:txBody>
          <a:bodyPr>
            <a:spAutoFit/>
          </a:bodyPr>
          <a:lstStyle/>
          <a:p>
            <a:pPr algn="ctr"/>
            <a:r>
              <a:rPr lang="en-US" sz="2800">
                <a:solidFill>
                  <a:srgbClr val="FF0000"/>
                </a:solidFill>
                <a:cs typeface="Times New Roman" pitchFamily="18" charset="0"/>
              </a:rPr>
              <a:t>Nghe-viết: Anh bộ đội Cụ Hồ gốc Bỉ</a:t>
            </a:r>
            <a:endParaRPr lang="vi-VN" sz="2800">
              <a:solidFill>
                <a:srgbClr val="FF000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5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6" presetClass="exit" presetSubtype="21" fill="hold" grpId="0" nodeType="clickEffect">
                                  <p:stCondLst>
                                    <p:cond delay="0"/>
                                  </p:stCondLst>
                                  <p:childTnLst>
                                    <p:animEffect transition="out" filter="barn(inVertical)">
                                      <p:cBhvr>
                                        <p:cTn id="14" dur="500"/>
                                        <p:tgtEl>
                                          <p:spTgt spid="2"/>
                                        </p:tgtEl>
                                      </p:cBhvr>
                                    </p:animEffect>
                                    <p:set>
                                      <p:cBhvr>
                                        <p:cTn id="15" dur="1" fill="hold">
                                          <p:stCondLst>
                                            <p:cond delay="499"/>
                                          </p:stCondLst>
                                        </p:cTn>
                                        <p:tgtEl>
                                          <p:spTgt spid="2"/>
                                        </p:tgtEl>
                                        <p:attrNameLst>
                                          <p:attrName>style.visibility</p:attrName>
                                        </p:attrNameLst>
                                      </p:cBhvr>
                                      <p:to>
                                        <p:strVal val="hidden"/>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25" presetClass="entr" presetSubtype="0" fill="hold" grpId="0" nodeType="click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25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1" dur="25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2" dur="250" accel="50000" fill="hold">
                                          <p:stCondLst>
                                            <p:cond delay="250"/>
                                          </p:stCondLst>
                                        </p:cTn>
                                        <p:tgtEl>
                                          <p:spTgt spid="3"/>
                                        </p:tgtEl>
                                        <p:attrNameLst>
                                          <p:attrName>ppt_w</p:attrName>
                                        </p:attrNameLst>
                                      </p:cBhvr>
                                      <p:tavLst>
                                        <p:tav tm="0">
                                          <p:val>
                                            <p:strVal val="#ppt_w*.05"/>
                                          </p:val>
                                        </p:tav>
                                        <p:tav tm="100000">
                                          <p:val>
                                            <p:strVal val="#ppt_w"/>
                                          </p:val>
                                        </p:tav>
                                      </p:tavLst>
                                    </p:anim>
                                    <p:anim calcmode="lin" valueType="num">
                                      <p:cBhvr>
                                        <p:cTn id="23" dur="500" fill="hold"/>
                                        <p:tgtEl>
                                          <p:spTgt spid="3"/>
                                        </p:tgtEl>
                                        <p:attrNameLst>
                                          <p:attrName>ppt_h</p:attrName>
                                        </p:attrNameLst>
                                      </p:cBhvr>
                                      <p:tavLst>
                                        <p:tav tm="0">
                                          <p:val>
                                            <p:strVal val="#ppt_h"/>
                                          </p:val>
                                        </p:tav>
                                        <p:tav tm="100000">
                                          <p:val>
                                            <p:strVal val="#ppt_h"/>
                                          </p:val>
                                        </p:tav>
                                      </p:tavLst>
                                    </p:anim>
                                    <p:anim calcmode="lin" valueType="num">
                                      <p:cBhvr>
                                        <p:cTn id="24" dur="25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5" dur="25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6" dur="250" accel="50000" fill="hold">
                                          <p:stCondLst>
                                            <p:cond delay="250"/>
                                          </p:stCondLst>
                                        </p:cTn>
                                        <p:tgtEl>
                                          <p:spTgt spid="3"/>
                                        </p:tgtEl>
                                        <p:attrNameLst>
                                          <p:attrName>ppt_y</p:attrName>
                                        </p:attrNameLst>
                                      </p:cBhvr>
                                      <p:tavLst>
                                        <p:tav tm="0">
                                          <p:val>
                                            <p:strVal val="#ppt_y+.1"/>
                                          </p:val>
                                        </p:tav>
                                        <p:tav tm="100000">
                                          <p:val>
                                            <p:strVal val="#ppt_y"/>
                                          </p:val>
                                        </p:tav>
                                      </p:tavLst>
                                    </p:anim>
                                    <p:animEffect transition="in" filter="fade">
                                      <p:cBhvr>
                                        <p:cTn id="27" dur="5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85" name="Group 45"/>
          <p:cNvGraphicFramePr>
            <a:graphicFrameLocks noGrp="1"/>
          </p:cNvGraphicFramePr>
          <p:nvPr/>
        </p:nvGraphicFramePr>
        <p:xfrm>
          <a:off x="762000" y="1804988"/>
          <a:ext cx="7315200" cy="3067050"/>
        </p:xfrm>
        <a:graphic>
          <a:graphicData uri="http://schemas.openxmlformats.org/drawingml/2006/table">
            <a:tbl>
              <a:tblPr/>
              <a:tblGrid>
                <a:gridCol w="1828800"/>
                <a:gridCol w="1828800"/>
                <a:gridCol w="1828800"/>
                <a:gridCol w="1828800"/>
              </a:tblGrid>
              <a:tr h="518101">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CC"/>
                          </a:solidFill>
                          <a:effectLst/>
                          <a:latin typeface="Arial" charset="0"/>
                        </a:rPr>
                        <a:t>Tiếng</a:t>
                      </a: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CC"/>
                          </a:solidFill>
                          <a:effectLst/>
                          <a:latin typeface="Arial" charset="0"/>
                        </a:rPr>
                        <a:t>Vần</a:t>
                      </a: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18101">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CC"/>
                          </a:solidFill>
                          <a:effectLst/>
                          <a:latin typeface="Arial" charset="0"/>
                        </a:rPr>
                        <a:t>Âm đệm</a:t>
                      </a: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CC"/>
                          </a:solidFill>
                          <a:effectLst/>
                          <a:latin typeface="Arial" charset="0"/>
                        </a:rPr>
                        <a:t>Âm chính</a:t>
                      </a: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CC"/>
                          </a:solidFill>
                          <a:effectLst/>
                          <a:latin typeface="Arial" charset="0"/>
                        </a:rPr>
                        <a:t>Âm cuối</a:t>
                      </a: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54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542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695" marB="456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283" name="Text Box 43"/>
          <p:cNvSpPr txBox="1">
            <a:spLocks noChangeArrowheads="1"/>
          </p:cNvSpPr>
          <p:nvPr/>
        </p:nvSpPr>
        <p:spPr bwMode="auto">
          <a:xfrm>
            <a:off x="5029200" y="2819400"/>
            <a:ext cx="609600" cy="461963"/>
          </a:xfrm>
          <a:prstGeom prst="rect">
            <a:avLst/>
          </a:prstGeom>
          <a:noFill/>
          <a:ln w="9525">
            <a:noFill/>
            <a:miter lim="800000"/>
            <a:headEnd/>
            <a:tailEnd/>
          </a:ln>
        </p:spPr>
        <p:txBody>
          <a:bodyPr>
            <a:spAutoFit/>
          </a:bodyPr>
          <a:lstStyle/>
          <a:p>
            <a:r>
              <a:rPr lang="en-US" sz="2400" b="1">
                <a:solidFill>
                  <a:srgbClr val="D11405"/>
                </a:solidFill>
              </a:rPr>
              <a:t>ia</a:t>
            </a:r>
          </a:p>
        </p:txBody>
      </p:sp>
      <p:sp>
        <p:nvSpPr>
          <p:cNvPr id="10296" name="Text Box 56"/>
          <p:cNvSpPr txBox="1">
            <a:spLocks noChangeArrowheads="1"/>
          </p:cNvSpPr>
          <p:nvPr/>
        </p:nvSpPr>
        <p:spPr bwMode="auto">
          <a:xfrm>
            <a:off x="1066800" y="2895600"/>
            <a:ext cx="1295400" cy="461963"/>
          </a:xfrm>
          <a:prstGeom prst="rect">
            <a:avLst/>
          </a:prstGeom>
          <a:noFill/>
          <a:ln w="9525">
            <a:noFill/>
            <a:miter lim="800000"/>
            <a:headEnd/>
            <a:tailEnd/>
          </a:ln>
        </p:spPr>
        <p:txBody>
          <a:bodyPr>
            <a:spAutoFit/>
          </a:bodyPr>
          <a:lstStyle/>
          <a:p>
            <a:pPr eaLnBrk="0" hangingPunct="0">
              <a:spcBef>
                <a:spcPct val="20000"/>
              </a:spcBef>
            </a:pPr>
            <a:r>
              <a:rPr lang="en-US" sz="2400" b="1">
                <a:solidFill>
                  <a:srgbClr val="0000CC"/>
                </a:solidFill>
              </a:rPr>
              <a:t>nghĩa</a:t>
            </a:r>
            <a:endParaRPr lang="en-US" sz="2400" b="1">
              <a:solidFill>
                <a:srgbClr val="D11405"/>
              </a:solidFill>
            </a:endParaRPr>
          </a:p>
        </p:txBody>
      </p:sp>
      <p:sp>
        <p:nvSpPr>
          <p:cNvPr id="10297" name="Text Box 57"/>
          <p:cNvSpPr txBox="1">
            <a:spLocks noChangeArrowheads="1"/>
          </p:cNvSpPr>
          <p:nvPr/>
        </p:nvSpPr>
        <p:spPr bwMode="auto">
          <a:xfrm>
            <a:off x="1104900" y="3810000"/>
            <a:ext cx="1295400" cy="461963"/>
          </a:xfrm>
          <a:prstGeom prst="rect">
            <a:avLst/>
          </a:prstGeom>
          <a:noFill/>
          <a:ln w="9525">
            <a:noFill/>
            <a:miter lim="800000"/>
            <a:headEnd/>
            <a:tailEnd/>
          </a:ln>
        </p:spPr>
        <p:txBody>
          <a:bodyPr>
            <a:spAutoFit/>
          </a:bodyPr>
          <a:lstStyle/>
          <a:p>
            <a:pPr eaLnBrk="0" hangingPunct="0">
              <a:spcBef>
                <a:spcPct val="20000"/>
              </a:spcBef>
            </a:pPr>
            <a:r>
              <a:rPr lang="en-US" sz="2400" b="1">
                <a:solidFill>
                  <a:srgbClr val="0000CC"/>
                </a:solidFill>
              </a:rPr>
              <a:t>chiến</a:t>
            </a:r>
            <a:endParaRPr lang="en-US" sz="2400" b="1">
              <a:solidFill>
                <a:srgbClr val="D11405"/>
              </a:solidFill>
            </a:endParaRPr>
          </a:p>
        </p:txBody>
      </p:sp>
      <p:sp>
        <p:nvSpPr>
          <p:cNvPr id="10298" name="Text Box 58"/>
          <p:cNvSpPr txBox="1">
            <a:spLocks noChangeArrowheads="1"/>
          </p:cNvSpPr>
          <p:nvPr/>
        </p:nvSpPr>
        <p:spPr bwMode="auto">
          <a:xfrm>
            <a:off x="5029200" y="3886200"/>
            <a:ext cx="609600" cy="461963"/>
          </a:xfrm>
          <a:prstGeom prst="rect">
            <a:avLst/>
          </a:prstGeom>
          <a:noFill/>
          <a:ln w="9525">
            <a:noFill/>
            <a:miter lim="800000"/>
            <a:headEnd/>
            <a:tailEnd/>
          </a:ln>
        </p:spPr>
        <p:txBody>
          <a:bodyPr>
            <a:spAutoFit/>
          </a:bodyPr>
          <a:lstStyle/>
          <a:p>
            <a:r>
              <a:rPr lang="en-US" sz="2400" b="1">
                <a:solidFill>
                  <a:srgbClr val="D11405"/>
                </a:solidFill>
              </a:rPr>
              <a:t>iê</a:t>
            </a:r>
          </a:p>
        </p:txBody>
      </p:sp>
      <p:sp>
        <p:nvSpPr>
          <p:cNvPr id="10299" name="Text Box 59"/>
          <p:cNvSpPr txBox="1">
            <a:spLocks noChangeArrowheads="1"/>
          </p:cNvSpPr>
          <p:nvPr/>
        </p:nvSpPr>
        <p:spPr bwMode="auto">
          <a:xfrm>
            <a:off x="6858000" y="3886200"/>
            <a:ext cx="609600" cy="461963"/>
          </a:xfrm>
          <a:prstGeom prst="rect">
            <a:avLst/>
          </a:prstGeom>
          <a:noFill/>
          <a:ln w="9525">
            <a:noFill/>
            <a:miter lim="800000"/>
            <a:headEnd/>
            <a:tailEnd/>
          </a:ln>
        </p:spPr>
        <p:txBody>
          <a:bodyPr>
            <a:spAutoFit/>
          </a:bodyPr>
          <a:lstStyle/>
          <a:p>
            <a:r>
              <a:rPr lang="en-US" sz="2400" b="1">
                <a:solidFill>
                  <a:srgbClr val="D11405"/>
                </a:solidFill>
              </a:rPr>
              <a:t>n</a:t>
            </a:r>
          </a:p>
        </p:txBody>
      </p:sp>
      <p:sp>
        <p:nvSpPr>
          <p:cNvPr id="10271" name="Rectangle 1"/>
          <p:cNvSpPr>
            <a:spLocks noChangeArrowheads="1"/>
          </p:cNvSpPr>
          <p:nvPr/>
        </p:nvSpPr>
        <p:spPr bwMode="auto">
          <a:xfrm>
            <a:off x="304800" y="304800"/>
            <a:ext cx="8534400" cy="954088"/>
          </a:xfrm>
          <a:prstGeom prst="rect">
            <a:avLst/>
          </a:prstGeom>
          <a:noFill/>
          <a:ln w="9525">
            <a:noFill/>
            <a:miter lim="800000"/>
            <a:headEnd/>
            <a:tailEnd/>
          </a:ln>
        </p:spPr>
        <p:txBody>
          <a:bodyPr>
            <a:spAutoFit/>
          </a:bodyPr>
          <a:lstStyle/>
          <a:p>
            <a:r>
              <a:rPr lang="en-US" sz="2800" i="1">
                <a:solidFill>
                  <a:srgbClr val="800080"/>
                </a:solidFill>
              </a:rPr>
              <a:t>Bài 2:</a:t>
            </a:r>
            <a:r>
              <a:rPr lang="en-US" sz="2800">
                <a:solidFill>
                  <a:srgbClr val="800080"/>
                </a:solidFill>
              </a:rPr>
              <a:t> a)</a:t>
            </a:r>
            <a:r>
              <a:rPr lang="en-US" sz="2800" u="sng">
                <a:solidFill>
                  <a:srgbClr val="800080"/>
                </a:solidFill>
              </a:rPr>
              <a:t>Chép vần </a:t>
            </a:r>
            <a:r>
              <a:rPr lang="en-US" sz="2800">
                <a:solidFill>
                  <a:srgbClr val="800080"/>
                </a:solidFill>
              </a:rPr>
              <a:t>của các tiếng in đậm trong câu sau </a:t>
            </a:r>
            <a:r>
              <a:rPr lang="en-US" sz="2800" u="sng">
                <a:solidFill>
                  <a:srgbClr val="800080"/>
                </a:solidFill>
              </a:rPr>
              <a:t>vào mô hình cấu tạo vần</a:t>
            </a:r>
            <a:r>
              <a:rPr lang="en-US" sz="2800">
                <a:solidFill>
                  <a:srgbClr val="800080"/>
                </a:solidFill>
              </a:rPr>
              <a:t>. </a:t>
            </a:r>
            <a:endParaRPr lang="vi-VN" sz="2800"/>
          </a:p>
        </p:txBody>
      </p:sp>
      <p:sp>
        <p:nvSpPr>
          <p:cNvPr id="6" name="Rectangle 5"/>
          <p:cNvSpPr>
            <a:spLocks noChangeArrowheads="1"/>
          </p:cNvSpPr>
          <p:nvPr/>
        </p:nvSpPr>
        <p:spPr bwMode="auto">
          <a:xfrm>
            <a:off x="609600" y="2828925"/>
            <a:ext cx="8229600" cy="1384300"/>
          </a:xfrm>
          <a:prstGeom prst="rect">
            <a:avLst/>
          </a:prstGeom>
          <a:noFill/>
          <a:ln w="9525">
            <a:noFill/>
            <a:miter lim="800000"/>
            <a:headEnd/>
            <a:tailEnd/>
          </a:ln>
        </p:spPr>
        <p:txBody>
          <a:bodyPr>
            <a:spAutoFit/>
          </a:bodyPr>
          <a:lstStyle/>
          <a:p>
            <a:r>
              <a:rPr lang="en-US" sz="2800">
                <a:solidFill>
                  <a:srgbClr val="0000CC"/>
                </a:solidFill>
              </a:rPr>
              <a:t>Nhận rõ tính chất phi </a:t>
            </a:r>
            <a:r>
              <a:rPr lang="en-US" sz="2800" b="1" i="1">
                <a:solidFill>
                  <a:srgbClr val="D11405"/>
                </a:solidFill>
              </a:rPr>
              <a:t>nghĩa</a:t>
            </a:r>
            <a:r>
              <a:rPr lang="en-US" sz="2800">
                <a:solidFill>
                  <a:srgbClr val="0000CC"/>
                </a:solidFill>
              </a:rPr>
              <a:t> của cuộc </a:t>
            </a:r>
            <a:r>
              <a:rPr lang="en-US" sz="2800" b="1" i="1">
                <a:solidFill>
                  <a:srgbClr val="D11405"/>
                </a:solidFill>
              </a:rPr>
              <a:t>chiến</a:t>
            </a:r>
            <a:r>
              <a:rPr lang="en-US" sz="2800">
                <a:solidFill>
                  <a:srgbClr val="0000CC"/>
                </a:solidFill>
              </a:rPr>
              <a:t> tranh xâm lược, năm 1949, ông chạy sang hàng ngũ quân đội ta, lấy tên Việt là Phan Lăng.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xit" presetSubtype="4" fill="hold" grpId="0" nodeType="clickEffect">
                                  <p:stCondLst>
                                    <p:cond delay="0"/>
                                  </p:stCondLst>
                                  <p:childTnLst>
                                    <p:animEffect transition="out" filter="wipe(down)">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0285"/>
                                        </p:tgtEl>
                                        <p:attrNameLst>
                                          <p:attrName>style.visibility</p:attrName>
                                        </p:attrNameLst>
                                      </p:cBhvr>
                                      <p:to>
                                        <p:strVal val="visible"/>
                                      </p:to>
                                    </p:set>
                                    <p:anim calcmode="lin" valueType="num">
                                      <p:cBhvr additive="base">
                                        <p:cTn id="12" dur="500" fill="hold"/>
                                        <p:tgtEl>
                                          <p:spTgt spid="10285"/>
                                        </p:tgtEl>
                                        <p:attrNameLst>
                                          <p:attrName>ppt_x</p:attrName>
                                        </p:attrNameLst>
                                      </p:cBhvr>
                                      <p:tavLst>
                                        <p:tav tm="0">
                                          <p:val>
                                            <p:strVal val="#ppt_x"/>
                                          </p:val>
                                        </p:tav>
                                        <p:tav tm="100000">
                                          <p:val>
                                            <p:strVal val="#ppt_x"/>
                                          </p:val>
                                        </p:tav>
                                      </p:tavLst>
                                    </p:anim>
                                    <p:anim calcmode="lin" valueType="num">
                                      <p:cBhvr additive="base">
                                        <p:cTn id="13" dur="500" fill="hold"/>
                                        <p:tgtEl>
                                          <p:spTgt spid="10285"/>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0296"/>
                                        </p:tgtEl>
                                        <p:attrNameLst>
                                          <p:attrName>style.visibility</p:attrName>
                                        </p:attrNameLst>
                                      </p:cBhvr>
                                      <p:to>
                                        <p:strVal val="visible"/>
                                      </p:to>
                                    </p:set>
                                    <p:anim calcmode="lin" valueType="num">
                                      <p:cBhvr additive="base">
                                        <p:cTn id="16" dur="500" fill="hold"/>
                                        <p:tgtEl>
                                          <p:spTgt spid="10296"/>
                                        </p:tgtEl>
                                        <p:attrNameLst>
                                          <p:attrName>ppt_x</p:attrName>
                                        </p:attrNameLst>
                                      </p:cBhvr>
                                      <p:tavLst>
                                        <p:tav tm="0">
                                          <p:val>
                                            <p:strVal val="#ppt_x"/>
                                          </p:val>
                                        </p:tav>
                                        <p:tav tm="100000">
                                          <p:val>
                                            <p:strVal val="#ppt_x"/>
                                          </p:val>
                                        </p:tav>
                                      </p:tavLst>
                                    </p:anim>
                                    <p:anim calcmode="lin" valueType="num">
                                      <p:cBhvr additive="base">
                                        <p:cTn id="17" dur="500" fill="hold"/>
                                        <p:tgtEl>
                                          <p:spTgt spid="10296"/>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0297"/>
                                        </p:tgtEl>
                                        <p:attrNameLst>
                                          <p:attrName>style.visibility</p:attrName>
                                        </p:attrNameLst>
                                      </p:cBhvr>
                                      <p:to>
                                        <p:strVal val="visible"/>
                                      </p:to>
                                    </p:set>
                                    <p:anim calcmode="lin" valueType="num">
                                      <p:cBhvr additive="base">
                                        <p:cTn id="20" dur="500" fill="hold"/>
                                        <p:tgtEl>
                                          <p:spTgt spid="10297"/>
                                        </p:tgtEl>
                                        <p:attrNameLst>
                                          <p:attrName>ppt_x</p:attrName>
                                        </p:attrNameLst>
                                      </p:cBhvr>
                                      <p:tavLst>
                                        <p:tav tm="0">
                                          <p:val>
                                            <p:strVal val="#ppt_x"/>
                                          </p:val>
                                        </p:tav>
                                        <p:tav tm="100000">
                                          <p:val>
                                            <p:strVal val="#ppt_x"/>
                                          </p:val>
                                        </p:tav>
                                      </p:tavLst>
                                    </p:anim>
                                    <p:anim calcmode="lin" valueType="num">
                                      <p:cBhvr additive="base">
                                        <p:cTn id="21" dur="500" fill="hold"/>
                                        <p:tgtEl>
                                          <p:spTgt spid="10297"/>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0283"/>
                                        </p:tgtEl>
                                        <p:attrNameLst>
                                          <p:attrName>style.visibility</p:attrName>
                                        </p:attrNameLst>
                                      </p:cBhvr>
                                      <p:to>
                                        <p:strVal val="visible"/>
                                      </p:to>
                                    </p:set>
                                    <p:anim calcmode="lin" valueType="num">
                                      <p:cBhvr additive="base">
                                        <p:cTn id="26" dur="500" fill="hold"/>
                                        <p:tgtEl>
                                          <p:spTgt spid="10283"/>
                                        </p:tgtEl>
                                        <p:attrNameLst>
                                          <p:attrName>ppt_x</p:attrName>
                                        </p:attrNameLst>
                                      </p:cBhvr>
                                      <p:tavLst>
                                        <p:tav tm="0">
                                          <p:val>
                                            <p:strVal val="#ppt_x"/>
                                          </p:val>
                                        </p:tav>
                                        <p:tav tm="100000">
                                          <p:val>
                                            <p:strVal val="#ppt_x"/>
                                          </p:val>
                                        </p:tav>
                                      </p:tavLst>
                                    </p:anim>
                                    <p:anim calcmode="lin" valueType="num">
                                      <p:cBhvr additive="base">
                                        <p:cTn id="27" dur="500" fill="hold"/>
                                        <p:tgtEl>
                                          <p:spTgt spid="10283"/>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0298"/>
                                        </p:tgtEl>
                                        <p:attrNameLst>
                                          <p:attrName>style.visibility</p:attrName>
                                        </p:attrNameLst>
                                      </p:cBhvr>
                                      <p:to>
                                        <p:strVal val="visible"/>
                                      </p:to>
                                    </p:set>
                                    <p:anim calcmode="lin" valueType="num">
                                      <p:cBhvr additive="base">
                                        <p:cTn id="32" dur="500" fill="hold"/>
                                        <p:tgtEl>
                                          <p:spTgt spid="10298"/>
                                        </p:tgtEl>
                                        <p:attrNameLst>
                                          <p:attrName>ppt_x</p:attrName>
                                        </p:attrNameLst>
                                      </p:cBhvr>
                                      <p:tavLst>
                                        <p:tav tm="0">
                                          <p:val>
                                            <p:strVal val="#ppt_x"/>
                                          </p:val>
                                        </p:tav>
                                        <p:tav tm="100000">
                                          <p:val>
                                            <p:strVal val="#ppt_x"/>
                                          </p:val>
                                        </p:tav>
                                      </p:tavLst>
                                    </p:anim>
                                    <p:anim calcmode="lin" valueType="num">
                                      <p:cBhvr additive="base">
                                        <p:cTn id="33" dur="500" fill="hold"/>
                                        <p:tgtEl>
                                          <p:spTgt spid="10298"/>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0299"/>
                                        </p:tgtEl>
                                        <p:attrNameLst>
                                          <p:attrName>style.visibility</p:attrName>
                                        </p:attrNameLst>
                                      </p:cBhvr>
                                      <p:to>
                                        <p:strVal val="visible"/>
                                      </p:to>
                                    </p:set>
                                    <p:anim calcmode="lin" valueType="num">
                                      <p:cBhvr additive="base">
                                        <p:cTn id="36" dur="500" fill="hold"/>
                                        <p:tgtEl>
                                          <p:spTgt spid="10299"/>
                                        </p:tgtEl>
                                        <p:attrNameLst>
                                          <p:attrName>ppt_x</p:attrName>
                                        </p:attrNameLst>
                                      </p:cBhvr>
                                      <p:tavLst>
                                        <p:tav tm="0">
                                          <p:val>
                                            <p:strVal val="#ppt_x"/>
                                          </p:val>
                                        </p:tav>
                                        <p:tav tm="100000">
                                          <p:val>
                                            <p:strVal val="#ppt_x"/>
                                          </p:val>
                                        </p:tav>
                                      </p:tavLst>
                                    </p:anim>
                                    <p:anim calcmode="lin" valueType="num">
                                      <p:cBhvr additive="base">
                                        <p:cTn id="37" dur="500" fill="hold"/>
                                        <p:tgtEl>
                                          <p:spTgt spid="102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3" grpId="0"/>
      <p:bldP spid="10296" grpId="0"/>
      <p:bldP spid="10297" grpId="0"/>
      <p:bldP spid="10298" grpId="0"/>
      <p:bldP spid="10299"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85" name="Group 45"/>
          <p:cNvGraphicFramePr>
            <a:graphicFrameLocks noGrp="1"/>
          </p:cNvGraphicFramePr>
          <p:nvPr/>
        </p:nvGraphicFramePr>
        <p:xfrm>
          <a:off x="762000" y="1447800"/>
          <a:ext cx="7315200" cy="3068638"/>
        </p:xfrm>
        <a:graphic>
          <a:graphicData uri="http://schemas.openxmlformats.org/drawingml/2006/table">
            <a:tbl>
              <a:tblPr/>
              <a:tblGrid>
                <a:gridCol w="1828800"/>
                <a:gridCol w="1828800"/>
                <a:gridCol w="1828800"/>
                <a:gridCol w="1828800"/>
              </a:tblGrid>
              <a:tr h="518271">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CC"/>
                          </a:solidFill>
                          <a:effectLst/>
                          <a:latin typeface="Arial" charset="0"/>
                        </a:rPr>
                        <a:t>Tiếng</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CC"/>
                          </a:solidFill>
                          <a:effectLst/>
                          <a:latin typeface="Arial" charset="0"/>
                        </a:rPr>
                        <a:t>VẦN</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18271">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CC"/>
                          </a:solidFill>
                          <a:effectLst/>
                          <a:latin typeface="Arial" charset="0"/>
                        </a:rPr>
                        <a:t>Âm đệm</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CC"/>
                          </a:solidFill>
                          <a:effectLst/>
                          <a:latin typeface="Arial" charset="0"/>
                        </a:rPr>
                        <a:t>Âm chính</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CC"/>
                          </a:solidFill>
                          <a:effectLst/>
                          <a:latin typeface="Arial" charset="0"/>
                        </a:rPr>
                        <a:t>Âm cuối</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0" name="Text Box 43"/>
          <p:cNvSpPr txBox="1">
            <a:spLocks noChangeArrowheads="1"/>
          </p:cNvSpPr>
          <p:nvPr/>
        </p:nvSpPr>
        <p:spPr bwMode="auto">
          <a:xfrm>
            <a:off x="5029200" y="2667000"/>
            <a:ext cx="609600" cy="519113"/>
          </a:xfrm>
          <a:prstGeom prst="rect">
            <a:avLst/>
          </a:prstGeom>
          <a:noFill/>
          <a:ln w="9525">
            <a:noFill/>
            <a:miter lim="800000"/>
            <a:headEnd/>
            <a:tailEnd/>
          </a:ln>
        </p:spPr>
        <p:txBody>
          <a:bodyPr>
            <a:spAutoFit/>
          </a:bodyPr>
          <a:lstStyle/>
          <a:p>
            <a:r>
              <a:rPr lang="en-US" sz="2800" b="1">
                <a:solidFill>
                  <a:srgbClr val="D11405"/>
                </a:solidFill>
              </a:rPr>
              <a:t>ia</a:t>
            </a:r>
          </a:p>
        </p:txBody>
      </p:sp>
      <p:sp>
        <p:nvSpPr>
          <p:cNvPr id="11291" name="Text Box 56"/>
          <p:cNvSpPr txBox="1">
            <a:spLocks noChangeArrowheads="1"/>
          </p:cNvSpPr>
          <p:nvPr/>
        </p:nvSpPr>
        <p:spPr bwMode="auto">
          <a:xfrm>
            <a:off x="1066800" y="2757488"/>
            <a:ext cx="1295400" cy="519112"/>
          </a:xfrm>
          <a:prstGeom prst="rect">
            <a:avLst/>
          </a:prstGeom>
          <a:noFill/>
          <a:ln w="9525">
            <a:noFill/>
            <a:miter lim="800000"/>
            <a:headEnd/>
            <a:tailEnd/>
          </a:ln>
        </p:spPr>
        <p:txBody>
          <a:bodyPr>
            <a:spAutoFit/>
          </a:bodyPr>
          <a:lstStyle/>
          <a:p>
            <a:pPr eaLnBrk="0" hangingPunct="0">
              <a:spcBef>
                <a:spcPct val="20000"/>
              </a:spcBef>
            </a:pPr>
            <a:r>
              <a:rPr lang="en-US" sz="2800" b="1">
                <a:solidFill>
                  <a:srgbClr val="0000CC"/>
                </a:solidFill>
              </a:rPr>
              <a:t>nghĩa</a:t>
            </a:r>
            <a:endParaRPr lang="en-US" sz="2800" b="1">
              <a:solidFill>
                <a:srgbClr val="D11405"/>
              </a:solidFill>
            </a:endParaRPr>
          </a:p>
        </p:txBody>
      </p:sp>
      <p:sp>
        <p:nvSpPr>
          <p:cNvPr id="11292" name="Text Box 57"/>
          <p:cNvSpPr txBox="1">
            <a:spLocks noChangeArrowheads="1"/>
          </p:cNvSpPr>
          <p:nvPr/>
        </p:nvSpPr>
        <p:spPr bwMode="auto">
          <a:xfrm>
            <a:off x="1104900" y="3671888"/>
            <a:ext cx="1295400" cy="519112"/>
          </a:xfrm>
          <a:prstGeom prst="rect">
            <a:avLst/>
          </a:prstGeom>
          <a:noFill/>
          <a:ln w="9525">
            <a:noFill/>
            <a:miter lim="800000"/>
            <a:headEnd/>
            <a:tailEnd/>
          </a:ln>
        </p:spPr>
        <p:txBody>
          <a:bodyPr>
            <a:spAutoFit/>
          </a:bodyPr>
          <a:lstStyle/>
          <a:p>
            <a:pPr eaLnBrk="0" hangingPunct="0">
              <a:spcBef>
                <a:spcPct val="20000"/>
              </a:spcBef>
            </a:pPr>
            <a:r>
              <a:rPr lang="en-US" sz="2800" b="1">
                <a:solidFill>
                  <a:srgbClr val="0000CC"/>
                </a:solidFill>
              </a:rPr>
              <a:t>chiến</a:t>
            </a:r>
            <a:endParaRPr lang="en-US" sz="2800" b="1">
              <a:solidFill>
                <a:srgbClr val="D11405"/>
              </a:solidFill>
            </a:endParaRPr>
          </a:p>
        </p:txBody>
      </p:sp>
      <p:sp>
        <p:nvSpPr>
          <p:cNvPr id="11293" name="Text Box 58"/>
          <p:cNvSpPr txBox="1">
            <a:spLocks noChangeArrowheads="1"/>
          </p:cNvSpPr>
          <p:nvPr/>
        </p:nvSpPr>
        <p:spPr bwMode="auto">
          <a:xfrm>
            <a:off x="5029200" y="3657600"/>
            <a:ext cx="609600" cy="519113"/>
          </a:xfrm>
          <a:prstGeom prst="rect">
            <a:avLst/>
          </a:prstGeom>
          <a:noFill/>
          <a:ln w="9525">
            <a:noFill/>
            <a:miter lim="800000"/>
            <a:headEnd/>
            <a:tailEnd/>
          </a:ln>
        </p:spPr>
        <p:txBody>
          <a:bodyPr>
            <a:spAutoFit/>
          </a:bodyPr>
          <a:lstStyle/>
          <a:p>
            <a:r>
              <a:rPr lang="en-US" sz="2800" b="1">
                <a:solidFill>
                  <a:srgbClr val="D11405"/>
                </a:solidFill>
              </a:rPr>
              <a:t>iê</a:t>
            </a:r>
          </a:p>
        </p:txBody>
      </p:sp>
      <p:sp>
        <p:nvSpPr>
          <p:cNvPr id="11294" name="Text Box 59"/>
          <p:cNvSpPr txBox="1">
            <a:spLocks noChangeArrowheads="1"/>
          </p:cNvSpPr>
          <p:nvPr/>
        </p:nvSpPr>
        <p:spPr bwMode="auto">
          <a:xfrm>
            <a:off x="6858000" y="3581400"/>
            <a:ext cx="609600" cy="519113"/>
          </a:xfrm>
          <a:prstGeom prst="rect">
            <a:avLst/>
          </a:prstGeom>
          <a:noFill/>
          <a:ln w="9525">
            <a:noFill/>
            <a:miter lim="800000"/>
            <a:headEnd/>
            <a:tailEnd/>
          </a:ln>
        </p:spPr>
        <p:txBody>
          <a:bodyPr>
            <a:spAutoFit/>
          </a:bodyPr>
          <a:lstStyle/>
          <a:p>
            <a:r>
              <a:rPr lang="en-US" sz="2800" b="1">
                <a:solidFill>
                  <a:srgbClr val="D11405"/>
                </a:solidFill>
              </a:rPr>
              <a:t>n</a:t>
            </a:r>
          </a:p>
        </p:txBody>
      </p:sp>
      <p:sp>
        <p:nvSpPr>
          <p:cNvPr id="11295" name="Rectangle 1"/>
          <p:cNvSpPr>
            <a:spLocks noChangeArrowheads="1"/>
          </p:cNvSpPr>
          <p:nvPr/>
        </p:nvSpPr>
        <p:spPr bwMode="auto">
          <a:xfrm>
            <a:off x="304800" y="152400"/>
            <a:ext cx="8534400" cy="1077913"/>
          </a:xfrm>
          <a:prstGeom prst="rect">
            <a:avLst/>
          </a:prstGeom>
          <a:noFill/>
          <a:ln w="9525">
            <a:noFill/>
            <a:miter lim="800000"/>
            <a:headEnd/>
            <a:tailEnd/>
          </a:ln>
        </p:spPr>
        <p:txBody>
          <a:bodyPr>
            <a:spAutoFit/>
          </a:bodyPr>
          <a:lstStyle/>
          <a:p>
            <a:r>
              <a:rPr lang="en-US" sz="3200" i="1">
                <a:solidFill>
                  <a:srgbClr val="800080"/>
                </a:solidFill>
              </a:rPr>
              <a:t>Bài 2:</a:t>
            </a:r>
            <a:r>
              <a:rPr lang="en-US" sz="3200">
                <a:solidFill>
                  <a:srgbClr val="800080"/>
                </a:solidFill>
              </a:rPr>
              <a:t> b) Cho biết các tiếng ấy có gì </a:t>
            </a:r>
            <a:r>
              <a:rPr lang="en-US" sz="3200" u="sng">
                <a:solidFill>
                  <a:srgbClr val="800080"/>
                </a:solidFill>
              </a:rPr>
              <a:t>giống nhau </a:t>
            </a:r>
            <a:r>
              <a:rPr lang="en-US" sz="3200">
                <a:solidFill>
                  <a:srgbClr val="800080"/>
                </a:solidFill>
              </a:rPr>
              <a:t>và </a:t>
            </a:r>
            <a:r>
              <a:rPr lang="en-US" sz="3200" u="sng">
                <a:solidFill>
                  <a:srgbClr val="800080"/>
                </a:solidFill>
              </a:rPr>
              <a:t>khác nhau về cấu tạo</a:t>
            </a:r>
            <a:r>
              <a:rPr lang="en-US" sz="3200">
                <a:solidFill>
                  <a:srgbClr val="800080"/>
                </a:solidFill>
              </a:rPr>
              <a:t>.</a:t>
            </a:r>
          </a:p>
        </p:txBody>
      </p:sp>
      <p:sp>
        <p:nvSpPr>
          <p:cNvPr id="5" name="Rectangle 4"/>
          <p:cNvSpPr>
            <a:spLocks noChangeArrowheads="1"/>
          </p:cNvSpPr>
          <p:nvPr/>
        </p:nvSpPr>
        <p:spPr bwMode="auto">
          <a:xfrm>
            <a:off x="533400" y="4800600"/>
            <a:ext cx="8229600" cy="1816100"/>
          </a:xfrm>
          <a:prstGeom prst="rect">
            <a:avLst/>
          </a:prstGeom>
          <a:noFill/>
          <a:ln w="9525">
            <a:noFill/>
            <a:miter lim="800000"/>
            <a:headEnd/>
            <a:tailEnd/>
          </a:ln>
        </p:spPr>
        <p:txBody>
          <a:bodyPr>
            <a:spAutoFit/>
          </a:bodyPr>
          <a:lstStyle/>
          <a:p>
            <a:r>
              <a:rPr lang="en-US" sz="2800" b="1">
                <a:solidFill>
                  <a:srgbClr val="0033CC"/>
                </a:solidFill>
              </a:rPr>
              <a:t>-Giống: 2 tiếng </a:t>
            </a:r>
            <a:r>
              <a:rPr lang="vi-VN" sz="2800" b="1">
                <a:solidFill>
                  <a:srgbClr val="0033CC"/>
                </a:solidFill>
              </a:rPr>
              <a:t>đ</a:t>
            </a:r>
            <a:r>
              <a:rPr lang="en-US" sz="2800" b="1">
                <a:solidFill>
                  <a:srgbClr val="0033CC"/>
                </a:solidFill>
              </a:rPr>
              <a:t>ều có âm chính gồm 2 chữ cái (</a:t>
            </a:r>
            <a:r>
              <a:rPr lang="vi-VN" sz="2800" b="1">
                <a:solidFill>
                  <a:srgbClr val="0033CC"/>
                </a:solidFill>
              </a:rPr>
              <a:t>đ</a:t>
            </a:r>
            <a:r>
              <a:rPr lang="en-US" sz="2800" b="1">
                <a:solidFill>
                  <a:srgbClr val="0033CC"/>
                </a:solidFill>
              </a:rPr>
              <a:t>ó là nguyên âm </a:t>
            </a:r>
            <a:r>
              <a:rPr lang="vi-VN" sz="2800" b="1">
                <a:solidFill>
                  <a:srgbClr val="0033CC"/>
                </a:solidFill>
              </a:rPr>
              <a:t>đ</a:t>
            </a:r>
            <a:r>
              <a:rPr lang="en-US" sz="2800" b="1">
                <a:solidFill>
                  <a:srgbClr val="0033CC"/>
                </a:solidFill>
              </a:rPr>
              <a:t>ôi). </a:t>
            </a:r>
            <a:endParaRPr lang="vi-VN" sz="2800" b="1">
              <a:solidFill>
                <a:srgbClr val="0033CC"/>
              </a:solidFill>
            </a:endParaRPr>
          </a:p>
          <a:p>
            <a:r>
              <a:rPr lang="en-US" sz="2800" b="1">
                <a:solidFill>
                  <a:srgbClr val="0033CC"/>
                </a:solidFill>
              </a:rPr>
              <a:t>-Khác: tiếng </a:t>
            </a:r>
            <a:r>
              <a:rPr lang="en-US" sz="2800" b="1" i="1">
                <a:solidFill>
                  <a:srgbClr val="FF0000"/>
                </a:solidFill>
              </a:rPr>
              <a:t>nghĩa</a:t>
            </a:r>
            <a:r>
              <a:rPr lang="en-US" sz="2800" b="1">
                <a:solidFill>
                  <a:srgbClr val="FF0000"/>
                </a:solidFill>
              </a:rPr>
              <a:t> </a:t>
            </a:r>
            <a:r>
              <a:rPr lang="en-US" sz="2800" b="1">
                <a:solidFill>
                  <a:srgbClr val="0033CC"/>
                </a:solidFill>
              </a:rPr>
              <a:t>không có âm cuối, còn tiếng </a:t>
            </a:r>
            <a:r>
              <a:rPr lang="en-US" sz="2800" b="1" i="1">
                <a:solidFill>
                  <a:srgbClr val="FF0000"/>
                </a:solidFill>
              </a:rPr>
              <a:t>chiế</a:t>
            </a:r>
            <a:r>
              <a:rPr lang="en-US" sz="2800" b="1" i="1" u="sng">
                <a:solidFill>
                  <a:srgbClr val="FF0000"/>
                </a:solidFill>
              </a:rPr>
              <a:t>n</a:t>
            </a:r>
            <a:r>
              <a:rPr lang="en-US" sz="2800" b="1">
                <a:solidFill>
                  <a:srgbClr val="0033CC"/>
                </a:solidFill>
              </a:rPr>
              <a:t> có âm cuối.</a:t>
            </a:r>
            <a:endParaRPr lang="vi-VN" sz="2800" b="1">
              <a:solidFill>
                <a:srgbClr val="0033CC"/>
              </a:solidFill>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Title 1"/>
          <p:cNvGrpSpPr>
            <a:grpSpLocks/>
          </p:cNvGrpSpPr>
          <p:nvPr/>
        </p:nvGrpSpPr>
        <p:grpSpPr bwMode="auto">
          <a:xfrm>
            <a:off x="609600" y="1676400"/>
            <a:ext cx="7480300" cy="838200"/>
            <a:chOff x="572" y="910"/>
            <a:chExt cx="4712" cy="3080"/>
          </a:xfrm>
        </p:grpSpPr>
        <p:pic>
          <p:nvPicPr>
            <p:cNvPr id="12325" name="Title 1"/>
            <p:cNvPicPr>
              <a:picLocks noChangeArrowheads="1"/>
            </p:cNvPicPr>
            <p:nvPr/>
          </p:nvPicPr>
          <p:blipFill>
            <a:blip r:embed="rId2">
              <a:grayscl/>
              <a:biLevel thresh="50000"/>
            </a:blip>
            <a:srcRect/>
            <a:stretch>
              <a:fillRect/>
            </a:stretch>
          </p:blipFill>
          <p:spPr bwMode="auto">
            <a:xfrm>
              <a:off x="572" y="910"/>
              <a:ext cx="4712" cy="3080"/>
            </a:xfrm>
            <a:prstGeom prst="rect">
              <a:avLst/>
            </a:prstGeom>
            <a:noFill/>
            <a:ln w="9525">
              <a:noFill/>
              <a:miter lim="800000"/>
              <a:headEnd/>
              <a:tailEnd/>
            </a:ln>
          </p:spPr>
        </p:pic>
        <p:sp>
          <p:nvSpPr>
            <p:cNvPr id="12326" name="Text Box 14"/>
            <p:cNvSpPr txBox="1">
              <a:spLocks noChangeArrowheads="1"/>
            </p:cNvSpPr>
            <p:nvPr/>
          </p:nvSpPr>
          <p:spPr bwMode="auto">
            <a:xfrm>
              <a:off x="576" y="912"/>
              <a:ext cx="4704" cy="3072"/>
            </a:xfrm>
            <a:prstGeom prst="rect">
              <a:avLst/>
            </a:prstGeom>
            <a:noFill/>
            <a:ln w="9525">
              <a:noFill/>
              <a:miter lim="800000"/>
              <a:headEnd/>
              <a:tailEnd/>
            </a:ln>
          </p:spPr>
          <p:txBody>
            <a:bodyPr anchor="ctr"/>
            <a:lstStyle/>
            <a:p>
              <a:r>
                <a:rPr lang="en-US" sz="2400" b="1" i="1">
                  <a:solidFill>
                    <a:srgbClr val="D11405"/>
                  </a:solidFill>
                </a:rPr>
                <a:t>* Bài 3: Nêu quy tắc ghi dấu thanh ở các tiếng trên</a:t>
              </a:r>
            </a:p>
          </p:txBody>
        </p:sp>
      </p:grpSp>
      <p:pic>
        <p:nvPicPr>
          <p:cNvPr id="12291" name="Title 1"/>
          <p:cNvPicPr>
            <a:picLocks noChangeArrowheads="1"/>
          </p:cNvPicPr>
          <p:nvPr/>
        </p:nvPicPr>
        <p:blipFill>
          <a:blip r:embed="rId2">
            <a:grayscl/>
            <a:biLevel thresh="50000"/>
          </a:blip>
          <a:srcRect/>
          <a:stretch>
            <a:fillRect/>
          </a:stretch>
        </p:blipFill>
        <p:spPr bwMode="auto">
          <a:xfrm>
            <a:off x="609600" y="2971800"/>
            <a:ext cx="7480300" cy="2971800"/>
          </a:xfrm>
          <a:prstGeom prst="rect">
            <a:avLst/>
          </a:prstGeom>
          <a:noFill/>
          <a:ln w="9525">
            <a:noFill/>
            <a:miter lim="800000"/>
            <a:headEnd/>
            <a:tailEnd/>
          </a:ln>
        </p:spPr>
      </p:pic>
      <p:sp>
        <p:nvSpPr>
          <p:cNvPr id="12292" name="TextBox 8"/>
          <p:cNvSpPr txBox="1">
            <a:spLocks noChangeArrowheads="1"/>
          </p:cNvSpPr>
          <p:nvPr/>
        </p:nvSpPr>
        <p:spPr bwMode="auto">
          <a:xfrm>
            <a:off x="3505200" y="533400"/>
            <a:ext cx="1524000" cy="461963"/>
          </a:xfrm>
          <a:prstGeom prst="rect">
            <a:avLst/>
          </a:prstGeom>
          <a:noFill/>
          <a:ln w="9525">
            <a:noFill/>
            <a:miter lim="800000"/>
            <a:headEnd/>
            <a:tailEnd/>
          </a:ln>
        </p:spPr>
        <p:txBody>
          <a:bodyPr>
            <a:spAutoFit/>
          </a:bodyPr>
          <a:lstStyle/>
          <a:p>
            <a:r>
              <a:rPr lang="en-US" sz="2400">
                <a:solidFill>
                  <a:srgbClr val="0000CC"/>
                </a:solidFill>
                <a:cs typeface="Times New Roman" pitchFamily="18" charset="0"/>
              </a:rPr>
              <a:t>Chính tả</a:t>
            </a:r>
            <a:endParaRPr lang="vi-VN" sz="2400">
              <a:solidFill>
                <a:srgbClr val="0000CC"/>
              </a:solidFill>
              <a:cs typeface="Times New Roman" pitchFamily="18" charset="0"/>
            </a:endParaRPr>
          </a:p>
        </p:txBody>
      </p:sp>
      <p:sp>
        <p:nvSpPr>
          <p:cNvPr id="12293" name="TextBox 9"/>
          <p:cNvSpPr txBox="1">
            <a:spLocks noChangeArrowheads="1"/>
          </p:cNvSpPr>
          <p:nvPr/>
        </p:nvSpPr>
        <p:spPr bwMode="auto">
          <a:xfrm>
            <a:off x="1295400" y="990600"/>
            <a:ext cx="6248400" cy="523875"/>
          </a:xfrm>
          <a:prstGeom prst="rect">
            <a:avLst/>
          </a:prstGeom>
          <a:noFill/>
          <a:ln w="9525">
            <a:noFill/>
            <a:miter lim="800000"/>
            <a:headEnd/>
            <a:tailEnd/>
          </a:ln>
        </p:spPr>
        <p:txBody>
          <a:bodyPr>
            <a:spAutoFit/>
          </a:bodyPr>
          <a:lstStyle/>
          <a:p>
            <a:pPr algn="ctr"/>
            <a:r>
              <a:rPr lang="en-US" sz="2800">
                <a:solidFill>
                  <a:srgbClr val="FF0000"/>
                </a:solidFill>
                <a:cs typeface="Times New Roman" pitchFamily="18" charset="0"/>
              </a:rPr>
              <a:t>Nghe-viết: Anh bộ đội Cụ Hồ gốc Bỉ</a:t>
            </a:r>
            <a:endParaRPr lang="vi-VN" sz="2800">
              <a:solidFill>
                <a:srgbClr val="FF0000"/>
              </a:solidFill>
              <a:cs typeface="Times New Roman" pitchFamily="18" charset="0"/>
            </a:endParaRPr>
          </a:p>
        </p:txBody>
      </p:sp>
      <p:graphicFrame>
        <p:nvGraphicFramePr>
          <p:cNvPr id="11" name="Group 45"/>
          <p:cNvGraphicFramePr>
            <a:graphicFrameLocks noGrp="1"/>
          </p:cNvGraphicFramePr>
          <p:nvPr/>
        </p:nvGraphicFramePr>
        <p:xfrm>
          <a:off x="990600" y="2722563"/>
          <a:ext cx="7315200" cy="3068637"/>
        </p:xfrm>
        <a:graphic>
          <a:graphicData uri="http://schemas.openxmlformats.org/drawingml/2006/table">
            <a:tbl>
              <a:tblPr/>
              <a:tblGrid>
                <a:gridCol w="1828800"/>
                <a:gridCol w="1828800"/>
                <a:gridCol w="1828800"/>
                <a:gridCol w="1828800"/>
              </a:tblGrid>
              <a:tr h="518271">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CC"/>
                          </a:solidFill>
                          <a:effectLst/>
                          <a:latin typeface="Arial" charset="0"/>
                        </a:rPr>
                        <a:t>Tiếng</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rgbClr val="0000CC"/>
                          </a:solidFill>
                          <a:effectLst/>
                          <a:latin typeface="Arial" charset="0"/>
                        </a:rPr>
                        <a:t>Vần</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518271">
                <a:tc vMerge="1">
                  <a:txBody>
                    <a:bodyPr/>
                    <a:lstStyle/>
                    <a:p>
                      <a:endParaRPr 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CC"/>
                          </a:solidFill>
                          <a:effectLst/>
                          <a:latin typeface="Arial" charset="0"/>
                        </a:rPr>
                        <a:t>Âm đệm</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CC"/>
                          </a:solidFill>
                          <a:effectLst/>
                          <a:latin typeface="Arial" charset="0"/>
                        </a:rPr>
                        <a:t>Âm chính</a:t>
                      </a: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rgbClr val="0000CC"/>
                          </a:solidFill>
                          <a:effectLst/>
                          <a:latin typeface="Arial" charset="0"/>
                        </a:rPr>
                        <a:t>Âm cuối</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4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47">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800" b="1" i="0" u="none" strike="noStrike" cap="none" normalizeH="0" baseline="0" dirty="0" smtClean="0">
                        <a:ln>
                          <a:noFill/>
                        </a:ln>
                        <a:solidFill>
                          <a:srgbClr val="0000CC"/>
                        </a:solidFill>
                        <a:effectLst/>
                        <a:latin typeface="Arial" charset="0"/>
                      </a:endParaRP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Text Box 43"/>
          <p:cNvSpPr txBox="1">
            <a:spLocks noChangeArrowheads="1"/>
          </p:cNvSpPr>
          <p:nvPr/>
        </p:nvSpPr>
        <p:spPr bwMode="auto">
          <a:xfrm>
            <a:off x="5257800" y="3976688"/>
            <a:ext cx="609600" cy="461962"/>
          </a:xfrm>
          <a:prstGeom prst="rect">
            <a:avLst/>
          </a:prstGeom>
          <a:noFill/>
          <a:ln w="9525">
            <a:noFill/>
            <a:miter lim="800000"/>
            <a:headEnd/>
            <a:tailEnd/>
          </a:ln>
        </p:spPr>
        <p:txBody>
          <a:bodyPr>
            <a:spAutoFit/>
          </a:bodyPr>
          <a:lstStyle/>
          <a:p>
            <a:r>
              <a:rPr lang="en-US" sz="2400" b="1">
                <a:solidFill>
                  <a:srgbClr val="D11405"/>
                </a:solidFill>
              </a:rPr>
              <a:t>ia</a:t>
            </a:r>
          </a:p>
        </p:txBody>
      </p:sp>
      <p:sp>
        <p:nvSpPr>
          <p:cNvPr id="13" name="Text Box 56"/>
          <p:cNvSpPr txBox="1">
            <a:spLocks noChangeArrowheads="1"/>
          </p:cNvSpPr>
          <p:nvPr/>
        </p:nvSpPr>
        <p:spPr bwMode="auto">
          <a:xfrm>
            <a:off x="1295400" y="4052888"/>
            <a:ext cx="1295400" cy="461962"/>
          </a:xfrm>
          <a:prstGeom prst="rect">
            <a:avLst/>
          </a:prstGeom>
          <a:noFill/>
          <a:ln w="9525">
            <a:noFill/>
            <a:miter lim="800000"/>
            <a:headEnd/>
            <a:tailEnd/>
          </a:ln>
        </p:spPr>
        <p:txBody>
          <a:bodyPr>
            <a:spAutoFit/>
          </a:bodyPr>
          <a:lstStyle/>
          <a:p>
            <a:pPr eaLnBrk="0" hangingPunct="0">
              <a:spcBef>
                <a:spcPct val="20000"/>
              </a:spcBef>
            </a:pPr>
            <a:r>
              <a:rPr lang="en-US" sz="2400" b="1">
                <a:solidFill>
                  <a:srgbClr val="0000CC"/>
                </a:solidFill>
              </a:rPr>
              <a:t>nghĩa</a:t>
            </a:r>
            <a:endParaRPr lang="en-US" sz="2400" b="1">
              <a:solidFill>
                <a:srgbClr val="D11405"/>
              </a:solidFill>
            </a:endParaRPr>
          </a:p>
        </p:txBody>
      </p:sp>
      <p:sp>
        <p:nvSpPr>
          <p:cNvPr id="14" name="Text Box 57"/>
          <p:cNvSpPr txBox="1">
            <a:spLocks noChangeArrowheads="1"/>
          </p:cNvSpPr>
          <p:nvPr/>
        </p:nvSpPr>
        <p:spPr bwMode="auto">
          <a:xfrm>
            <a:off x="1333500" y="4967288"/>
            <a:ext cx="1295400" cy="461962"/>
          </a:xfrm>
          <a:prstGeom prst="rect">
            <a:avLst/>
          </a:prstGeom>
          <a:noFill/>
          <a:ln w="9525">
            <a:noFill/>
            <a:miter lim="800000"/>
            <a:headEnd/>
            <a:tailEnd/>
          </a:ln>
        </p:spPr>
        <p:txBody>
          <a:bodyPr>
            <a:spAutoFit/>
          </a:bodyPr>
          <a:lstStyle/>
          <a:p>
            <a:pPr eaLnBrk="0" hangingPunct="0">
              <a:spcBef>
                <a:spcPct val="20000"/>
              </a:spcBef>
            </a:pPr>
            <a:r>
              <a:rPr lang="en-US" sz="2400" b="1">
                <a:solidFill>
                  <a:srgbClr val="0000CC"/>
                </a:solidFill>
              </a:rPr>
              <a:t>chiến</a:t>
            </a:r>
            <a:endParaRPr lang="en-US" sz="2400" b="1">
              <a:solidFill>
                <a:srgbClr val="D11405"/>
              </a:solidFill>
            </a:endParaRPr>
          </a:p>
        </p:txBody>
      </p:sp>
      <p:sp>
        <p:nvSpPr>
          <p:cNvPr id="15" name="Text Box 58"/>
          <p:cNvSpPr txBox="1">
            <a:spLocks noChangeArrowheads="1"/>
          </p:cNvSpPr>
          <p:nvPr/>
        </p:nvSpPr>
        <p:spPr bwMode="auto">
          <a:xfrm>
            <a:off x="5257800" y="5043488"/>
            <a:ext cx="609600" cy="461962"/>
          </a:xfrm>
          <a:prstGeom prst="rect">
            <a:avLst/>
          </a:prstGeom>
          <a:noFill/>
          <a:ln w="9525">
            <a:noFill/>
            <a:miter lim="800000"/>
            <a:headEnd/>
            <a:tailEnd/>
          </a:ln>
        </p:spPr>
        <p:txBody>
          <a:bodyPr>
            <a:spAutoFit/>
          </a:bodyPr>
          <a:lstStyle/>
          <a:p>
            <a:r>
              <a:rPr lang="en-US" sz="2400" b="1">
                <a:solidFill>
                  <a:srgbClr val="D11405"/>
                </a:solidFill>
              </a:rPr>
              <a:t>iê</a:t>
            </a:r>
          </a:p>
        </p:txBody>
      </p:sp>
      <p:sp>
        <p:nvSpPr>
          <p:cNvPr id="16" name="Text Box 59"/>
          <p:cNvSpPr txBox="1">
            <a:spLocks noChangeArrowheads="1"/>
          </p:cNvSpPr>
          <p:nvPr/>
        </p:nvSpPr>
        <p:spPr bwMode="auto">
          <a:xfrm>
            <a:off x="7086600" y="5043488"/>
            <a:ext cx="609600" cy="461962"/>
          </a:xfrm>
          <a:prstGeom prst="rect">
            <a:avLst/>
          </a:prstGeom>
          <a:noFill/>
          <a:ln w="9525">
            <a:noFill/>
            <a:miter lim="800000"/>
            <a:headEnd/>
            <a:tailEnd/>
          </a:ln>
        </p:spPr>
        <p:txBody>
          <a:bodyPr>
            <a:spAutoFit/>
          </a:bodyPr>
          <a:lstStyle/>
          <a:p>
            <a:r>
              <a:rPr lang="en-US" sz="2400" b="1">
                <a:solidFill>
                  <a:srgbClr val="D11405"/>
                </a:solidFill>
              </a:rPr>
              <a:t>n</a:t>
            </a:r>
          </a:p>
        </p:txBody>
      </p:sp>
      <p:sp>
        <p:nvSpPr>
          <p:cNvPr id="17" name="Rectangle 16"/>
          <p:cNvSpPr>
            <a:spLocks noChangeArrowheads="1"/>
          </p:cNvSpPr>
          <p:nvPr/>
        </p:nvSpPr>
        <p:spPr bwMode="auto">
          <a:xfrm>
            <a:off x="1925638" y="4052888"/>
            <a:ext cx="269875" cy="461962"/>
          </a:xfrm>
          <a:prstGeom prst="rect">
            <a:avLst/>
          </a:prstGeom>
          <a:noFill/>
          <a:ln w="9525">
            <a:noFill/>
            <a:miter lim="800000"/>
            <a:headEnd/>
            <a:tailEnd/>
          </a:ln>
        </p:spPr>
        <p:txBody>
          <a:bodyPr wrap="none">
            <a:spAutoFit/>
          </a:bodyPr>
          <a:lstStyle/>
          <a:p>
            <a:r>
              <a:rPr lang="en-US" sz="2400" b="1">
                <a:solidFill>
                  <a:srgbClr val="FF0000"/>
                </a:solidFill>
              </a:rPr>
              <a:t>ĩ</a:t>
            </a:r>
            <a:endParaRPr lang="vi-VN" sz="2400">
              <a:solidFill>
                <a:srgbClr val="FF0000"/>
              </a:solidFill>
            </a:endParaRPr>
          </a:p>
        </p:txBody>
      </p:sp>
      <p:sp>
        <p:nvSpPr>
          <p:cNvPr id="18" name="Rectangle 17"/>
          <p:cNvSpPr>
            <a:spLocks noChangeArrowheads="1"/>
          </p:cNvSpPr>
          <p:nvPr/>
        </p:nvSpPr>
        <p:spPr bwMode="auto">
          <a:xfrm>
            <a:off x="1828800" y="4967288"/>
            <a:ext cx="355600" cy="461962"/>
          </a:xfrm>
          <a:prstGeom prst="rect">
            <a:avLst/>
          </a:prstGeom>
          <a:noFill/>
          <a:ln w="9525">
            <a:noFill/>
            <a:miter lim="800000"/>
            <a:headEnd/>
            <a:tailEnd/>
          </a:ln>
        </p:spPr>
        <p:txBody>
          <a:bodyPr wrap="none">
            <a:spAutoFit/>
          </a:bodyPr>
          <a:lstStyle/>
          <a:p>
            <a:r>
              <a:rPr lang="en-US" sz="2400" b="1">
                <a:solidFill>
                  <a:srgbClr val="FF0000"/>
                </a:solidFill>
              </a:rPr>
              <a:t>ế</a:t>
            </a:r>
            <a:endParaRPr lang="vi-VN" sz="24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additive="base">
                                        <p:cTn id="16" dur="500" fill="hold"/>
                                        <p:tgtEl>
                                          <p:spTgt spid="13"/>
                                        </p:tgtEl>
                                        <p:attrNameLst>
                                          <p:attrName>ppt_x</p:attrName>
                                        </p:attrNameLst>
                                      </p:cBhvr>
                                      <p:tavLst>
                                        <p:tav tm="0">
                                          <p:val>
                                            <p:strVal val="#ppt_x"/>
                                          </p:val>
                                        </p:tav>
                                        <p:tav tm="100000">
                                          <p:val>
                                            <p:strVal val="#ppt_x"/>
                                          </p:val>
                                        </p:tav>
                                      </p:tavLst>
                                    </p:anim>
                                    <p:anim calcmode="lin" valueType="num">
                                      <p:cBhvr additive="base">
                                        <p:cTn id="17" dur="500" fill="hold"/>
                                        <p:tgtEl>
                                          <p:spTgt spid="13"/>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additive="base">
                                        <p:cTn id="20" dur="500" fill="hold"/>
                                        <p:tgtEl>
                                          <p:spTgt spid="14"/>
                                        </p:tgtEl>
                                        <p:attrNameLst>
                                          <p:attrName>ppt_x</p:attrName>
                                        </p:attrNameLst>
                                      </p:cBhvr>
                                      <p:tavLst>
                                        <p:tav tm="0">
                                          <p:val>
                                            <p:strVal val="#ppt_x"/>
                                          </p:val>
                                        </p:tav>
                                        <p:tav tm="100000">
                                          <p:val>
                                            <p:strVal val="#ppt_x"/>
                                          </p:val>
                                        </p:tav>
                                      </p:tavLst>
                                    </p:anim>
                                    <p:anim calcmode="lin" valueType="num">
                                      <p:cBhvr additive="base">
                                        <p:cTn id="21" dur="500" fill="hold"/>
                                        <p:tgtEl>
                                          <p:spTgt spid="14"/>
                                        </p:tgtEl>
                                        <p:attrNameLst>
                                          <p:attrName>ppt_y</p:attrName>
                                        </p:attrNameLst>
                                      </p:cBhvr>
                                      <p:tavLst>
                                        <p:tav tm="0">
                                          <p:val>
                                            <p:strVal val="1+#ppt_h/2"/>
                                          </p:val>
                                        </p:tav>
                                        <p:tav tm="100000">
                                          <p:val>
                                            <p:strVal val="#ppt_y"/>
                                          </p:val>
                                        </p:tav>
                                      </p:tavLst>
                                    </p:anim>
                                  </p:childTnLst>
                                </p:cTn>
                              </p:par>
                            </p:childTnLst>
                          </p:cTn>
                        </p:par>
                        <p:par>
                          <p:cTn id="22" fill="hold" nodeType="afterGroup">
                            <p:stCondLst>
                              <p:cond delay="500"/>
                            </p:stCondLst>
                            <p:childTnLst>
                              <p:par>
                                <p:cTn id="23" presetID="2" presetClass="entr" presetSubtype="4"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par>
                          <p:cTn id="27" fill="hold" nodeType="afterGroup">
                            <p:stCondLst>
                              <p:cond delay="1000"/>
                            </p:stCondLst>
                            <p:childTnLst>
                              <p:par>
                                <p:cTn id="28" presetID="2" presetClass="entr" presetSubtype="4"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fill="hold"/>
                                        <p:tgtEl>
                                          <p:spTgt spid="15"/>
                                        </p:tgtEl>
                                        <p:attrNameLst>
                                          <p:attrName>ppt_x</p:attrName>
                                        </p:attrNameLst>
                                      </p:cBhvr>
                                      <p:tavLst>
                                        <p:tav tm="0">
                                          <p:val>
                                            <p:strVal val="#ppt_x"/>
                                          </p:val>
                                        </p:tav>
                                        <p:tav tm="100000">
                                          <p:val>
                                            <p:strVal val="#ppt_x"/>
                                          </p:val>
                                        </p:tav>
                                      </p:tavLst>
                                    </p:anim>
                                    <p:anim calcmode="lin" valueType="num">
                                      <p:cBhvr additive="base">
                                        <p:cTn id="31" dur="500" fill="hold"/>
                                        <p:tgtEl>
                                          <p:spTgt spid="15"/>
                                        </p:tgtEl>
                                        <p:attrNameLst>
                                          <p:attrName>ppt_y</p:attrName>
                                        </p:attrNameLst>
                                      </p:cBhvr>
                                      <p:tavLst>
                                        <p:tav tm="0">
                                          <p:val>
                                            <p:strVal val="1+#ppt_h/2"/>
                                          </p:val>
                                        </p:tav>
                                        <p:tav tm="100000">
                                          <p:val>
                                            <p:strVal val="#ppt_y"/>
                                          </p:val>
                                        </p:tav>
                                      </p:tavLst>
                                    </p:anim>
                                  </p:childTnLst>
                                </p:cTn>
                              </p:par>
                            </p:childTnLst>
                          </p:cTn>
                        </p:par>
                        <p:par>
                          <p:cTn id="32" fill="hold" nodeType="afterGroup">
                            <p:stCondLst>
                              <p:cond delay="1500"/>
                            </p:stCondLst>
                            <p:childTnLst>
                              <p:par>
                                <p:cTn id="33" presetID="2" presetClass="entr" presetSubtype="4"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500" fill="hold"/>
                                        <p:tgtEl>
                                          <p:spTgt spid="16"/>
                                        </p:tgtEl>
                                        <p:attrNameLst>
                                          <p:attrName>ppt_x</p:attrName>
                                        </p:attrNameLst>
                                      </p:cBhvr>
                                      <p:tavLst>
                                        <p:tav tm="0">
                                          <p:val>
                                            <p:strVal val="#ppt_x"/>
                                          </p:val>
                                        </p:tav>
                                        <p:tav tm="100000">
                                          <p:val>
                                            <p:strVal val="#ppt_x"/>
                                          </p:val>
                                        </p:tav>
                                      </p:tavLst>
                                    </p:anim>
                                    <p:anim calcmode="lin" valueType="num">
                                      <p:cBhvr additive="base">
                                        <p:cTn id="3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arn(inVertical)">
                                      <p:cBhvr>
                                        <p:cTn id="41" dur="500"/>
                                        <p:tgtEl>
                                          <p:spTgt spid="17"/>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barn(inVertical)">
                                      <p:cBhvr>
                                        <p:cTn id="4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Title 1"/>
          <p:cNvGrpSpPr>
            <a:grpSpLocks/>
          </p:cNvGrpSpPr>
          <p:nvPr/>
        </p:nvGrpSpPr>
        <p:grpSpPr bwMode="auto">
          <a:xfrm>
            <a:off x="609600" y="1676400"/>
            <a:ext cx="7480300" cy="838200"/>
            <a:chOff x="572" y="910"/>
            <a:chExt cx="4712" cy="3080"/>
          </a:xfrm>
        </p:grpSpPr>
        <p:pic>
          <p:nvPicPr>
            <p:cNvPr id="13320" name="Title 1"/>
            <p:cNvPicPr>
              <a:picLocks noChangeArrowheads="1"/>
            </p:cNvPicPr>
            <p:nvPr/>
          </p:nvPicPr>
          <p:blipFill>
            <a:blip r:embed="rId2">
              <a:grayscl/>
              <a:biLevel thresh="50000"/>
            </a:blip>
            <a:srcRect/>
            <a:stretch>
              <a:fillRect/>
            </a:stretch>
          </p:blipFill>
          <p:spPr bwMode="auto">
            <a:xfrm>
              <a:off x="572" y="910"/>
              <a:ext cx="4712" cy="3080"/>
            </a:xfrm>
            <a:prstGeom prst="rect">
              <a:avLst/>
            </a:prstGeom>
            <a:noFill/>
            <a:ln w="9525">
              <a:noFill/>
              <a:miter lim="800000"/>
              <a:headEnd/>
              <a:tailEnd/>
            </a:ln>
          </p:spPr>
        </p:pic>
        <p:sp>
          <p:nvSpPr>
            <p:cNvPr id="13321" name="Text Box 14"/>
            <p:cNvSpPr txBox="1">
              <a:spLocks noChangeArrowheads="1"/>
            </p:cNvSpPr>
            <p:nvPr/>
          </p:nvSpPr>
          <p:spPr bwMode="auto">
            <a:xfrm>
              <a:off x="576" y="912"/>
              <a:ext cx="4704" cy="3072"/>
            </a:xfrm>
            <a:prstGeom prst="rect">
              <a:avLst/>
            </a:prstGeom>
            <a:noFill/>
            <a:ln w="9525">
              <a:noFill/>
              <a:miter lim="800000"/>
              <a:headEnd/>
              <a:tailEnd/>
            </a:ln>
          </p:spPr>
          <p:txBody>
            <a:bodyPr anchor="ctr"/>
            <a:lstStyle/>
            <a:p>
              <a:r>
                <a:rPr lang="en-US" sz="2400" b="1" i="1">
                  <a:solidFill>
                    <a:srgbClr val="D11405"/>
                  </a:solidFill>
                </a:rPr>
                <a:t>* Bài 3: Nêu quy tắc ghi dấu thanh ở các tiếng trên</a:t>
              </a:r>
            </a:p>
          </p:txBody>
        </p:sp>
      </p:grpSp>
      <p:grpSp>
        <p:nvGrpSpPr>
          <p:cNvPr id="3" name="Title 1"/>
          <p:cNvGrpSpPr>
            <a:grpSpLocks/>
          </p:cNvGrpSpPr>
          <p:nvPr/>
        </p:nvGrpSpPr>
        <p:grpSpPr bwMode="auto">
          <a:xfrm>
            <a:off x="609600" y="2971800"/>
            <a:ext cx="7480300" cy="2971800"/>
            <a:chOff x="572" y="910"/>
            <a:chExt cx="4712" cy="3080"/>
          </a:xfrm>
        </p:grpSpPr>
        <p:pic>
          <p:nvPicPr>
            <p:cNvPr id="13318" name="Title 1"/>
            <p:cNvPicPr>
              <a:picLocks noChangeArrowheads="1"/>
            </p:cNvPicPr>
            <p:nvPr/>
          </p:nvPicPr>
          <p:blipFill>
            <a:blip r:embed="rId2">
              <a:grayscl/>
              <a:biLevel thresh="50000"/>
            </a:blip>
            <a:srcRect/>
            <a:stretch>
              <a:fillRect/>
            </a:stretch>
          </p:blipFill>
          <p:spPr bwMode="auto">
            <a:xfrm>
              <a:off x="572" y="910"/>
              <a:ext cx="4712" cy="3080"/>
            </a:xfrm>
            <a:prstGeom prst="rect">
              <a:avLst/>
            </a:prstGeom>
            <a:noFill/>
            <a:ln w="9525">
              <a:noFill/>
              <a:miter lim="800000"/>
              <a:headEnd/>
              <a:tailEnd/>
            </a:ln>
          </p:spPr>
        </p:pic>
        <p:sp>
          <p:nvSpPr>
            <p:cNvPr id="13319" name="Text Box 17"/>
            <p:cNvSpPr txBox="1">
              <a:spLocks noChangeArrowheads="1"/>
            </p:cNvSpPr>
            <p:nvPr/>
          </p:nvSpPr>
          <p:spPr bwMode="auto">
            <a:xfrm>
              <a:off x="576" y="912"/>
              <a:ext cx="4704" cy="3072"/>
            </a:xfrm>
            <a:prstGeom prst="rect">
              <a:avLst/>
            </a:prstGeom>
            <a:noFill/>
            <a:ln w="9525">
              <a:noFill/>
              <a:miter lim="800000"/>
              <a:headEnd/>
              <a:tailEnd/>
            </a:ln>
          </p:spPr>
          <p:txBody>
            <a:bodyPr anchor="ctr"/>
            <a:lstStyle/>
            <a:p>
              <a:pPr>
                <a:buFontTx/>
                <a:buChar char="•"/>
              </a:pPr>
              <a:r>
                <a:rPr lang="en-US" sz="2400" b="1" i="1">
                  <a:solidFill>
                    <a:srgbClr val="0000CC"/>
                  </a:solidFill>
                </a:rPr>
                <a:t>Quy tắc:</a:t>
              </a:r>
            </a:p>
            <a:p>
              <a:pPr>
                <a:buFontTx/>
                <a:buChar char="-"/>
              </a:pPr>
              <a:r>
                <a:rPr lang="en-US" sz="2400" b="1" i="1">
                  <a:solidFill>
                    <a:srgbClr val="0000CC"/>
                  </a:solidFill>
                </a:rPr>
                <a:t>Trong tiếng </a:t>
              </a:r>
              <a:r>
                <a:rPr lang="en-US" sz="2400" b="1" i="1">
                  <a:solidFill>
                    <a:srgbClr val="D11405"/>
                  </a:solidFill>
                </a:rPr>
                <a:t>nghĩa</a:t>
              </a:r>
              <a:r>
                <a:rPr lang="en-US" sz="2400" b="1" i="1">
                  <a:solidFill>
                    <a:srgbClr val="0000CC"/>
                  </a:solidFill>
                </a:rPr>
                <a:t> (không có âm cuối): đặt dấu thanh ở chữ cái đầu ghi nguyên âm đôi</a:t>
              </a:r>
            </a:p>
            <a:p>
              <a:pPr>
                <a:buFontTx/>
                <a:buChar char="-"/>
              </a:pPr>
              <a:r>
                <a:rPr lang="en-US" sz="2400" b="1" i="1">
                  <a:solidFill>
                    <a:srgbClr val="0000CC"/>
                  </a:solidFill>
                </a:rPr>
                <a:t>Trong tiếng </a:t>
              </a:r>
              <a:r>
                <a:rPr lang="en-US" sz="2400" b="1" i="1">
                  <a:solidFill>
                    <a:srgbClr val="D11405"/>
                  </a:solidFill>
                </a:rPr>
                <a:t>chiến</a:t>
              </a:r>
              <a:r>
                <a:rPr lang="en-US" sz="2400" b="1" i="1">
                  <a:solidFill>
                    <a:srgbClr val="0000CC"/>
                  </a:solidFill>
                </a:rPr>
                <a:t> (có âm cuối): đặt dấu thanh ở chữ cái thứ hai ghi nguyên âm đôi</a:t>
              </a:r>
            </a:p>
          </p:txBody>
        </p:sp>
      </p:grpSp>
      <p:sp>
        <p:nvSpPr>
          <p:cNvPr id="13316" name="TextBox 8"/>
          <p:cNvSpPr txBox="1">
            <a:spLocks noChangeArrowheads="1"/>
          </p:cNvSpPr>
          <p:nvPr/>
        </p:nvSpPr>
        <p:spPr bwMode="auto">
          <a:xfrm>
            <a:off x="3505200" y="533400"/>
            <a:ext cx="1524000" cy="461963"/>
          </a:xfrm>
          <a:prstGeom prst="rect">
            <a:avLst/>
          </a:prstGeom>
          <a:noFill/>
          <a:ln w="9525">
            <a:noFill/>
            <a:miter lim="800000"/>
            <a:headEnd/>
            <a:tailEnd/>
          </a:ln>
        </p:spPr>
        <p:txBody>
          <a:bodyPr>
            <a:spAutoFit/>
          </a:bodyPr>
          <a:lstStyle/>
          <a:p>
            <a:r>
              <a:rPr lang="en-US" sz="2400">
                <a:solidFill>
                  <a:srgbClr val="0000CC"/>
                </a:solidFill>
                <a:cs typeface="Times New Roman" pitchFamily="18" charset="0"/>
              </a:rPr>
              <a:t>Chính tả</a:t>
            </a:r>
            <a:endParaRPr lang="vi-VN" sz="2400">
              <a:solidFill>
                <a:srgbClr val="0000CC"/>
              </a:solidFill>
              <a:cs typeface="Times New Roman" pitchFamily="18" charset="0"/>
            </a:endParaRPr>
          </a:p>
        </p:txBody>
      </p:sp>
      <p:sp>
        <p:nvSpPr>
          <p:cNvPr id="13317" name="TextBox 9"/>
          <p:cNvSpPr txBox="1">
            <a:spLocks noChangeArrowheads="1"/>
          </p:cNvSpPr>
          <p:nvPr/>
        </p:nvSpPr>
        <p:spPr bwMode="auto">
          <a:xfrm>
            <a:off x="1295400" y="990600"/>
            <a:ext cx="6248400" cy="523875"/>
          </a:xfrm>
          <a:prstGeom prst="rect">
            <a:avLst/>
          </a:prstGeom>
          <a:noFill/>
          <a:ln w="9525">
            <a:noFill/>
            <a:miter lim="800000"/>
            <a:headEnd/>
            <a:tailEnd/>
          </a:ln>
        </p:spPr>
        <p:txBody>
          <a:bodyPr>
            <a:spAutoFit/>
          </a:bodyPr>
          <a:lstStyle/>
          <a:p>
            <a:pPr algn="ctr"/>
            <a:r>
              <a:rPr lang="en-US" sz="2800">
                <a:solidFill>
                  <a:srgbClr val="FF0000"/>
                </a:solidFill>
                <a:cs typeface="Times New Roman" pitchFamily="18" charset="0"/>
              </a:rPr>
              <a:t>Nghe-viết: Anh bộ đội Cụ Hồ gốc Bỉ</a:t>
            </a:r>
            <a:endParaRPr lang="vi-VN" sz="2800">
              <a:solidFill>
                <a:srgbClr val="FF000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485</TotalTime>
  <Words>362</Words>
  <Application>Microsoft Office PowerPoint</Application>
  <PresentationFormat>On-screen Show (4:3)</PresentationFormat>
  <Paragraphs>79</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Office Theme</vt:lpstr>
      <vt:lpstr>Slide 1</vt:lpstr>
      <vt:lpstr>Slide 2</vt:lpstr>
      <vt:lpstr>Slide 3</vt:lpstr>
      <vt:lpstr>Slide 4</vt:lpstr>
      <vt:lpstr>BÀI TẬP</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KiỂM TRA BÀI CŨ</dc:title>
  <dc:creator>MY LOVE</dc:creator>
  <cp:lastModifiedBy>CSTeam</cp:lastModifiedBy>
  <cp:revision>130</cp:revision>
  <cp:lastPrinted>1601-01-01T00:00:00Z</cp:lastPrinted>
  <dcterms:created xsi:type="dcterms:W3CDTF">2010-03-22T13:37:36Z</dcterms:created>
  <dcterms:modified xsi:type="dcterms:W3CDTF">2016-06-30T02:54:24Z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TC010900201033</vt:lpwstr>
  </property>
</Properties>
</file>